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98.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2"/>
  </p:notesMasterIdLst>
  <p:sldIdLst>
    <p:sldId id="256" r:id="rId2"/>
    <p:sldId id="268" r:id="rId3"/>
    <p:sldId id="269" r:id="rId4"/>
    <p:sldId id="334" r:id="rId5"/>
    <p:sldId id="335" r:id="rId6"/>
    <p:sldId id="337" r:id="rId7"/>
    <p:sldId id="308" r:id="rId8"/>
    <p:sldId id="338" r:id="rId9"/>
    <p:sldId id="339" r:id="rId10"/>
    <p:sldId id="392" r:id="rId11"/>
    <p:sldId id="393" r:id="rId12"/>
    <p:sldId id="340" r:id="rId13"/>
    <p:sldId id="275" r:id="rId14"/>
    <p:sldId id="277" r:id="rId15"/>
    <p:sldId id="278" r:id="rId16"/>
    <p:sldId id="280" r:id="rId17"/>
    <p:sldId id="317" r:id="rId18"/>
    <p:sldId id="318" r:id="rId19"/>
    <p:sldId id="292" r:id="rId20"/>
    <p:sldId id="394" r:id="rId21"/>
    <p:sldId id="395" r:id="rId22"/>
    <p:sldId id="396" r:id="rId23"/>
    <p:sldId id="298" r:id="rId24"/>
    <p:sldId id="397" r:id="rId25"/>
    <p:sldId id="299" r:id="rId26"/>
    <p:sldId id="398" r:id="rId27"/>
    <p:sldId id="302" r:id="rId28"/>
    <p:sldId id="301" r:id="rId29"/>
    <p:sldId id="399" r:id="rId30"/>
    <p:sldId id="305" r:id="rId31"/>
    <p:sldId id="306" r:id="rId32"/>
    <p:sldId id="307" r:id="rId33"/>
    <p:sldId id="310" r:id="rId34"/>
    <p:sldId id="312" r:id="rId35"/>
    <p:sldId id="313" r:id="rId36"/>
    <p:sldId id="314" r:id="rId37"/>
    <p:sldId id="325" r:id="rId38"/>
    <p:sldId id="328" r:id="rId39"/>
    <p:sldId id="329" r:id="rId40"/>
    <p:sldId id="400" r:id="rId41"/>
    <p:sldId id="330" r:id="rId42"/>
    <p:sldId id="401" r:id="rId43"/>
    <p:sldId id="402" r:id="rId44"/>
    <p:sldId id="331" r:id="rId45"/>
    <p:sldId id="346" r:id="rId46"/>
    <p:sldId id="349" r:id="rId47"/>
    <p:sldId id="350" r:id="rId48"/>
    <p:sldId id="351" r:id="rId49"/>
    <p:sldId id="404" r:id="rId50"/>
    <p:sldId id="405" r:id="rId51"/>
    <p:sldId id="406" r:id="rId52"/>
    <p:sldId id="407" r:id="rId53"/>
    <p:sldId id="408" r:id="rId54"/>
    <p:sldId id="409" r:id="rId55"/>
    <p:sldId id="411" r:id="rId56"/>
    <p:sldId id="410" r:id="rId57"/>
    <p:sldId id="412" r:id="rId58"/>
    <p:sldId id="413" r:id="rId59"/>
    <p:sldId id="414" r:id="rId60"/>
    <p:sldId id="415" r:id="rId61"/>
    <p:sldId id="417" r:id="rId62"/>
    <p:sldId id="418" r:id="rId63"/>
    <p:sldId id="419" r:id="rId64"/>
    <p:sldId id="420" r:id="rId65"/>
    <p:sldId id="421" r:id="rId66"/>
    <p:sldId id="422" r:id="rId67"/>
    <p:sldId id="357" r:id="rId68"/>
    <p:sldId id="361" r:id="rId69"/>
    <p:sldId id="364" r:id="rId70"/>
    <p:sldId id="365" r:id="rId71"/>
    <p:sldId id="366" r:id="rId72"/>
    <p:sldId id="367" r:id="rId73"/>
    <p:sldId id="373" r:id="rId74"/>
    <p:sldId id="375" r:id="rId75"/>
    <p:sldId id="376" r:id="rId76"/>
    <p:sldId id="423" r:id="rId77"/>
    <p:sldId id="424" r:id="rId78"/>
    <p:sldId id="377" r:id="rId79"/>
    <p:sldId id="379" r:id="rId80"/>
    <p:sldId id="380" r:id="rId81"/>
    <p:sldId id="387" r:id="rId82"/>
    <p:sldId id="386" r:id="rId83"/>
    <p:sldId id="385" r:id="rId84"/>
    <p:sldId id="384" r:id="rId85"/>
    <p:sldId id="388" r:id="rId86"/>
    <p:sldId id="429" r:id="rId87"/>
    <p:sldId id="389" r:id="rId88"/>
    <p:sldId id="430" r:id="rId89"/>
    <p:sldId id="431" r:id="rId90"/>
    <p:sldId id="432" r:id="rId91"/>
    <p:sldId id="433" r:id="rId92"/>
    <p:sldId id="434" r:id="rId93"/>
    <p:sldId id="435" r:id="rId94"/>
    <p:sldId id="436" r:id="rId95"/>
    <p:sldId id="437" r:id="rId96"/>
    <p:sldId id="438" r:id="rId97"/>
    <p:sldId id="440" r:id="rId98"/>
    <p:sldId id="288" r:id="rId99"/>
    <p:sldId id="390" r:id="rId100"/>
    <p:sldId id="391" r:id="rId1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2E6"/>
    <a:srgbClr val="4793D2"/>
    <a:srgbClr val="2D3E50"/>
    <a:srgbClr val="F29301"/>
    <a:srgbClr val="E9EEF3"/>
    <a:srgbClr val="CF3E3E"/>
    <a:srgbClr val="E95024"/>
    <a:srgbClr val="F29200"/>
    <a:srgbClr val="FDC800"/>
    <a:srgbClr val="98BF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F86416-C820-414E-B3A8-CA13AEB4ABDD}" v="1043" dt="2022-12-31T00:31:57.2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3984" autoAdjust="0"/>
  </p:normalViewPr>
  <p:slideViewPr>
    <p:cSldViewPr snapToGrid="0" showGuides="1">
      <p:cViewPr>
        <p:scale>
          <a:sx n="66" d="100"/>
          <a:sy n="66" d="100"/>
        </p:scale>
        <p:origin x="2682" y="1290"/>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microsoft.com/office/2016/11/relationships/changesInfo" Target="changesInfos/changesInfo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108"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th Petry-Johnson" userId="9311b3db184b81f9" providerId="LiveId" clId="{00F86416-C820-414E-B3A8-CA13AEB4ABDD}"/>
    <pc:docChg chg="undo custSel addSld delSld modSld">
      <pc:chgData name="Seth Petry-Johnson" userId="9311b3db184b81f9" providerId="LiveId" clId="{00F86416-C820-414E-B3A8-CA13AEB4ABDD}" dt="2022-12-31T00:31:57.284" v="19028"/>
      <pc:docMkLst>
        <pc:docMk/>
      </pc:docMkLst>
      <pc:sldChg chg="addSp modSp mod">
        <pc:chgData name="Seth Petry-Johnson" userId="9311b3db184b81f9" providerId="LiveId" clId="{00F86416-C820-414E-B3A8-CA13AEB4ABDD}" dt="2022-12-30T20:06:17.194" v="1845" actId="13244"/>
        <pc:sldMkLst>
          <pc:docMk/>
          <pc:sldMk cId="2573164783" sldId="384"/>
        </pc:sldMkLst>
        <pc:spChg chg="add mod ord">
          <ac:chgData name="Seth Petry-Johnson" userId="9311b3db184b81f9" providerId="LiveId" clId="{00F86416-C820-414E-B3A8-CA13AEB4ABDD}" dt="2022-12-30T20:06:17.194" v="1845" actId="13244"/>
          <ac:spMkLst>
            <pc:docMk/>
            <pc:sldMk cId="2573164783" sldId="384"/>
            <ac:spMk id="2" creationId="{AC65CBAD-EA1D-F275-6DC7-1AC7BF6ABBD1}"/>
          </ac:spMkLst>
        </pc:spChg>
      </pc:sldChg>
      <pc:sldChg chg="addSp delSp modSp mod modAnim modNotesTx">
        <pc:chgData name="Seth Petry-Johnson" userId="9311b3db184b81f9" providerId="LiveId" clId="{00F86416-C820-414E-B3A8-CA13AEB4ABDD}" dt="2022-12-30T21:23:25.685" v="7491" actId="1038"/>
        <pc:sldMkLst>
          <pc:docMk/>
          <pc:sldMk cId="2613529164" sldId="388"/>
        </pc:sldMkLst>
        <pc:spChg chg="ord">
          <ac:chgData name="Seth Petry-Johnson" userId="9311b3db184b81f9" providerId="LiveId" clId="{00F86416-C820-414E-B3A8-CA13AEB4ABDD}" dt="2022-12-30T20:05:29.603" v="1833" actId="13244"/>
          <ac:spMkLst>
            <pc:docMk/>
            <pc:sldMk cId="2613529164" sldId="388"/>
            <ac:spMk id="2" creationId="{11CC5497-87CE-FE94-EFAD-F6D0A3E7A136}"/>
          </ac:spMkLst>
        </pc:spChg>
        <pc:spChg chg="ord">
          <ac:chgData name="Seth Petry-Johnson" userId="9311b3db184b81f9" providerId="LiveId" clId="{00F86416-C820-414E-B3A8-CA13AEB4ABDD}" dt="2022-12-30T20:05:29.603" v="1833" actId="13244"/>
          <ac:spMkLst>
            <pc:docMk/>
            <pc:sldMk cId="2613529164" sldId="388"/>
            <ac:spMk id="11" creationId="{41C34D8C-DD34-9128-E94C-76BC581D768B}"/>
          </ac:spMkLst>
        </pc:spChg>
        <pc:spChg chg="ord">
          <ac:chgData name="Seth Petry-Johnson" userId="9311b3db184b81f9" providerId="LiveId" clId="{00F86416-C820-414E-B3A8-CA13AEB4ABDD}" dt="2022-12-30T20:05:29.603" v="1833" actId="13244"/>
          <ac:spMkLst>
            <pc:docMk/>
            <pc:sldMk cId="2613529164" sldId="388"/>
            <ac:spMk id="12" creationId="{A4A09518-6697-0B03-2A99-CDC14DD326BD}"/>
          </ac:spMkLst>
        </pc:spChg>
        <pc:spChg chg="add mod ord">
          <ac:chgData name="Seth Petry-Johnson" userId="9311b3db184b81f9" providerId="LiveId" clId="{00F86416-C820-414E-B3A8-CA13AEB4ABDD}" dt="2022-12-30T20:06:21.503" v="1846" actId="13244"/>
          <ac:spMkLst>
            <pc:docMk/>
            <pc:sldMk cId="2613529164" sldId="388"/>
            <ac:spMk id="17" creationId="{8567B22A-4B99-2883-00A1-E8FC60D42A06}"/>
          </ac:spMkLst>
        </pc:spChg>
        <pc:picChg chg="del">
          <ac:chgData name="Seth Petry-Johnson" userId="9311b3db184b81f9" providerId="LiveId" clId="{00F86416-C820-414E-B3A8-CA13AEB4ABDD}" dt="2022-12-30T20:22:09.294" v="2322" actId="478"/>
          <ac:picMkLst>
            <pc:docMk/>
            <pc:sldMk cId="2613529164" sldId="388"/>
            <ac:picMk id="14" creationId="{B40B13DF-8455-B001-679B-604ADFCF5405}"/>
          </ac:picMkLst>
        </pc:picChg>
        <pc:picChg chg="add del mod">
          <ac:chgData name="Seth Petry-Johnson" userId="9311b3db184b81f9" providerId="LiveId" clId="{00F86416-C820-414E-B3A8-CA13AEB4ABDD}" dt="2022-12-30T21:23:15.750" v="7433" actId="478"/>
          <ac:picMkLst>
            <pc:docMk/>
            <pc:sldMk cId="2613529164" sldId="388"/>
            <ac:picMk id="15" creationId="{7AD10EED-AAA7-C1A5-3AE4-EAE668A3AFD3}"/>
          </ac:picMkLst>
        </pc:picChg>
        <pc:picChg chg="add mod">
          <ac:chgData name="Seth Petry-Johnson" userId="9311b3db184b81f9" providerId="LiveId" clId="{00F86416-C820-414E-B3A8-CA13AEB4ABDD}" dt="2022-12-30T21:23:25.685" v="7491" actId="1038"/>
          <ac:picMkLst>
            <pc:docMk/>
            <pc:sldMk cId="2613529164" sldId="388"/>
            <ac:picMk id="18" creationId="{1E988EA1-D9BC-5781-AF72-54E55098470D}"/>
          </ac:picMkLst>
        </pc:picChg>
        <pc:cxnChg chg="ord">
          <ac:chgData name="Seth Petry-Johnson" userId="9311b3db184b81f9" providerId="LiveId" clId="{00F86416-C820-414E-B3A8-CA13AEB4ABDD}" dt="2022-12-30T20:05:29.603" v="1833" actId="13244"/>
          <ac:cxnSpMkLst>
            <pc:docMk/>
            <pc:sldMk cId="2613529164" sldId="388"/>
            <ac:cxnSpMk id="13" creationId="{C5E7FFCB-52B7-7876-B4E0-908BD9CFE94C}"/>
          </ac:cxnSpMkLst>
        </pc:cxnChg>
        <pc:cxnChg chg="ord">
          <ac:chgData name="Seth Petry-Johnson" userId="9311b3db184b81f9" providerId="LiveId" clId="{00F86416-C820-414E-B3A8-CA13AEB4ABDD}" dt="2022-12-30T20:05:29.603" v="1833" actId="13244"/>
          <ac:cxnSpMkLst>
            <pc:docMk/>
            <pc:sldMk cId="2613529164" sldId="388"/>
            <ac:cxnSpMk id="24" creationId="{728F3C26-0D9C-E5E1-CF11-CAA821DF1F3B}"/>
          </ac:cxnSpMkLst>
        </pc:cxnChg>
        <pc:cxnChg chg="ord">
          <ac:chgData name="Seth Petry-Johnson" userId="9311b3db184b81f9" providerId="LiveId" clId="{00F86416-C820-414E-B3A8-CA13AEB4ABDD}" dt="2022-12-30T20:05:29.603" v="1833" actId="13244"/>
          <ac:cxnSpMkLst>
            <pc:docMk/>
            <pc:sldMk cId="2613529164" sldId="388"/>
            <ac:cxnSpMk id="27" creationId="{CDED95BB-FFCE-F54F-C2C0-EFA43B7EF72B}"/>
          </ac:cxnSpMkLst>
        </pc:cxnChg>
      </pc:sldChg>
      <pc:sldChg chg="addSp delSp modSp mod modTransition addAnim delAnim modAnim modNotesTx">
        <pc:chgData name="Seth Petry-Johnson" userId="9311b3db184b81f9" providerId="LiveId" clId="{00F86416-C820-414E-B3A8-CA13AEB4ABDD}" dt="2022-12-30T21:23:46.642" v="7582" actId="1038"/>
        <pc:sldMkLst>
          <pc:docMk/>
          <pc:sldMk cId="788250307" sldId="389"/>
        </pc:sldMkLst>
        <pc:spChg chg="mod ord">
          <ac:chgData name="Seth Petry-Johnson" userId="9311b3db184b81f9" providerId="LiveId" clId="{00F86416-C820-414E-B3A8-CA13AEB4ABDD}" dt="2022-12-30T21:13:56.712" v="6846" actId="113"/>
          <ac:spMkLst>
            <pc:docMk/>
            <pc:sldMk cId="788250307" sldId="389"/>
            <ac:spMk id="2" creationId="{11CC5497-87CE-FE94-EFAD-F6D0A3E7A136}"/>
          </ac:spMkLst>
        </pc:spChg>
        <pc:spChg chg="mod ord">
          <ac:chgData name="Seth Petry-Johnson" userId="9311b3db184b81f9" providerId="LiveId" clId="{00F86416-C820-414E-B3A8-CA13AEB4ABDD}" dt="2022-12-30T21:13:56.712" v="6846" actId="113"/>
          <ac:spMkLst>
            <pc:docMk/>
            <pc:sldMk cId="788250307" sldId="389"/>
            <ac:spMk id="11" creationId="{41C34D8C-DD34-9128-E94C-76BC581D768B}"/>
          </ac:spMkLst>
        </pc:spChg>
        <pc:spChg chg="mod ord">
          <ac:chgData name="Seth Petry-Johnson" userId="9311b3db184b81f9" providerId="LiveId" clId="{00F86416-C820-414E-B3A8-CA13AEB4ABDD}" dt="2022-12-30T20:22:59.376" v="2325" actId="13244"/>
          <ac:spMkLst>
            <pc:docMk/>
            <pc:sldMk cId="788250307" sldId="389"/>
            <ac:spMk id="12" creationId="{A4A09518-6697-0B03-2A99-CDC14DD326BD}"/>
          </ac:spMkLst>
        </pc:spChg>
        <pc:spChg chg="mod">
          <ac:chgData name="Seth Petry-Johnson" userId="9311b3db184b81f9" providerId="LiveId" clId="{00F86416-C820-414E-B3A8-CA13AEB4ABDD}" dt="2022-12-30T20:18:34.322" v="2112" actId="1036"/>
          <ac:spMkLst>
            <pc:docMk/>
            <pc:sldMk cId="788250307" sldId="389"/>
            <ac:spMk id="14" creationId="{CA39FFDD-9252-B40B-F813-B786D613A940}"/>
          </ac:spMkLst>
        </pc:spChg>
        <pc:spChg chg="mod">
          <ac:chgData name="Seth Petry-Johnson" userId="9311b3db184b81f9" providerId="LiveId" clId="{00F86416-C820-414E-B3A8-CA13AEB4ABDD}" dt="2022-12-30T21:12:04.114" v="6839" actId="14100"/>
          <ac:spMkLst>
            <pc:docMk/>
            <pc:sldMk cId="788250307" sldId="389"/>
            <ac:spMk id="26" creationId="{15066B4C-C6EF-EFFC-001A-411465BBB5D6}"/>
          </ac:spMkLst>
        </pc:spChg>
        <pc:spChg chg="add mod ord">
          <ac:chgData name="Seth Petry-Johnson" userId="9311b3db184b81f9" providerId="LiveId" clId="{00F86416-C820-414E-B3A8-CA13AEB4ABDD}" dt="2022-12-30T20:20:21.399" v="2321" actId="1038"/>
          <ac:spMkLst>
            <pc:docMk/>
            <pc:sldMk cId="788250307" sldId="389"/>
            <ac:spMk id="28" creationId="{3441ADCC-C301-CDDB-A34C-7BDDD3569624}"/>
          </ac:spMkLst>
        </pc:spChg>
        <pc:spChg chg="add mod">
          <ac:chgData name="Seth Petry-Johnson" userId="9311b3db184b81f9" providerId="LiveId" clId="{00F86416-C820-414E-B3A8-CA13AEB4ABDD}" dt="2022-12-30T21:16:31.621" v="6865" actId="1035"/>
          <ac:spMkLst>
            <pc:docMk/>
            <pc:sldMk cId="788250307" sldId="389"/>
            <ac:spMk id="37" creationId="{336350DB-23F6-0058-E8AD-158CF7143BDF}"/>
          </ac:spMkLst>
        </pc:spChg>
        <pc:picChg chg="del mod ord">
          <ac:chgData name="Seth Petry-Johnson" userId="9311b3db184b81f9" providerId="LiveId" clId="{00F86416-C820-414E-B3A8-CA13AEB4ABDD}" dt="2022-12-30T20:22:50.886" v="2324" actId="478"/>
          <ac:picMkLst>
            <pc:docMk/>
            <pc:sldMk cId="788250307" sldId="389"/>
            <ac:picMk id="23" creationId="{5C4646B1-654E-35BC-7D7D-7A7B41B60EC6}"/>
          </ac:picMkLst>
        </pc:picChg>
        <pc:picChg chg="add del mod">
          <ac:chgData name="Seth Petry-Johnson" userId="9311b3db184b81f9" providerId="LiveId" clId="{00F86416-C820-414E-B3A8-CA13AEB4ABDD}" dt="2022-12-30T21:23:37.039" v="7492" actId="478"/>
          <ac:picMkLst>
            <pc:docMk/>
            <pc:sldMk cId="788250307" sldId="389"/>
            <ac:picMk id="25" creationId="{124EFB52-16A2-0D25-BD4B-9F8A1FD116B1}"/>
          </ac:picMkLst>
        </pc:picChg>
        <pc:picChg chg="mod">
          <ac:chgData name="Seth Petry-Johnson" userId="9311b3db184b81f9" providerId="LiveId" clId="{00F86416-C820-414E-B3A8-CA13AEB4ABDD}" dt="2022-12-30T20:18:34.322" v="2112" actId="1036"/>
          <ac:picMkLst>
            <pc:docMk/>
            <pc:sldMk cId="788250307" sldId="389"/>
            <ac:picMk id="30" creationId="{68274F70-98EB-46D5-6A9F-77AADE468398}"/>
          </ac:picMkLst>
        </pc:picChg>
        <pc:picChg chg="add del mod">
          <ac:chgData name="Seth Petry-Johnson" userId="9311b3db184b81f9" providerId="LiveId" clId="{00F86416-C820-414E-B3A8-CA13AEB4ABDD}" dt="2022-12-30T20:23:55.039" v="2352" actId="478"/>
          <ac:picMkLst>
            <pc:docMk/>
            <pc:sldMk cId="788250307" sldId="389"/>
            <ac:picMk id="31" creationId="{E60C606A-D534-30C3-26FA-7A8785C9B92F}"/>
          </ac:picMkLst>
        </pc:picChg>
        <pc:picChg chg="add mod ord">
          <ac:chgData name="Seth Petry-Johnson" userId="9311b3db184b81f9" providerId="LiveId" clId="{00F86416-C820-414E-B3A8-CA13AEB4ABDD}" dt="2022-12-30T20:25:34.758" v="2410" actId="1035"/>
          <ac:picMkLst>
            <pc:docMk/>
            <pc:sldMk cId="788250307" sldId="389"/>
            <ac:picMk id="33" creationId="{4416659F-1CC0-4373-209C-A0322607E990}"/>
          </ac:picMkLst>
        </pc:picChg>
        <pc:picChg chg="add del mod ord">
          <ac:chgData name="Seth Petry-Johnson" userId="9311b3db184b81f9" providerId="LiveId" clId="{00F86416-C820-414E-B3A8-CA13AEB4ABDD}" dt="2022-12-30T21:17:19.615" v="6869" actId="478"/>
          <ac:picMkLst>
            <pc:docMk/>
            <pc:sldMk cId="788250307" sldId="389"/>
            <ac:picMk id="35" creationId="{E021F265-BCCE-9960-5BE3-CA460FEA980E}"/>
          </ac:picMkLst>
        </pc:picChg>
        <pc:picChg chg="add del mod ord">
          <ac:chgData name="Seth Petry-Johnson" userId="9311b3db184b81f9" providerId="LiveId" clId="{00F86416-C820-414E-B3A8-CA13AEB4ABDD}" dt="2022-12-30T21:19:32.904" v="7093" actId="478"/>
          <ac:picMkLst>
            <pc:docMk/>
            <pc:sldMk cId="788250307" sldId="389"/>
            <ac:picMk id="36" creationId="{A1F9B7E6-C32B-F739-3F8C-4F67193CBFEE}"/>
          </ac:picMkLst>
        </pc:picChg>
        <pc:picChg chg="add mod ord">
          <ac:chgData name="Seth Petry-Johnson" userId="9311b3db184b81f9" providerId="LiveId" clId="{00F86416-C820-414E-B3A8-CA13AEB4ABDD}" dt="2022-12-30T21:19:45.204" v="7201" actId="1038"/>
          <ac:picMkLst>
            <pc:docMk/>
            <pc:sldMk cId="788250307" sldId="389"/>
            <ac:picMk id="38" creationId="{2469E658-4A7E-2972-1A52-15B3248FDFA3}"/>
          </ac:picMkLst>
        </pc:picChg>
        <pc:picChg chg="add mod">
          <ac:chgData name="Seth Petry-Johnson" userId="9311b3db184b81f9" providerId="LiveId" clId="{00F86416-C820-414E-B3A8-CA13AEB4ABDD}" dt="2022-12-30T21:23:46.642" v="7582" actId="1038"/>
          <ac:picMkLst>
            <pc:docMk/>
            <pc:sldMk cId="788250307" sldId="389"/>
            <ac:picMk id="39" creationId="{8C760768-7BDD-9576-056B-BC70DBDC1D60}"/>
          </ac:picMkLst>
        </pc:picChg>
        <pc:cxnChg chg="mod ord">
          <ac:chgData name="Seth Petry-Johnson" userId="9311b3db184b81f9" providerId="LiveId" clId="{00F86416-C820-414E-B3A8-CA13AEB4ABDD}" dt="2022-12-30T20:22:59.376" v="2325" actId="13244"/>
          <ac:cxnSpMkLst>
            <pc:docMk/>
            <pc:sldMk cId="788250307" sldId="389"/>
            <ac:cxnSpMk id="13" creationId="{C5E7FFCB-52B7-7876-B4E0-908BD9CFE94C}"/>
          </ac:cxnSpMkLst>
        </pc:cxnChg>
        <pc:cxnChg chg="mod ord">
          <ac:chgData name="Seth Petry-Johnson" userId="9311b3db184b81f9" providerId="LiveId" clId="{00F86416-C820-414E-B3A8-CA13AEB4ABDD}" dt="2022-12-30T20:29:42.331" v="2507" actId="692"/>
          <ac:cxnSpMkLst>
            <pc:docMk/>
            <pc:sldMk cId="788250307" sldId="389"/>
            <ac:cxnSpMk id="24" creationId="{728F3C26-0D9C-E5E1-CF11-CAA821DF1F3B}"/>
          </ac:cxnSpMkLst>
        </pc:cxnChg>
        <pc:cxnChg chg="mod ord">
          <ac:chgData name="Seth Petry-Johnson" userId="9311b3db184b81f9" providerId="LiveId" clId="{00F86416-C820-414E-B3A8-CA13AEB4ABDD}" dt="2022-12-30T20:22:59.376" v="2325" actId="13244"/>
          <ac:cxnSpMkLst>
            <pc:docMk/>
            <pc:sldMk cId="788250307" sldId="389"/>
            <ac:cxnSpMk id="27" creationId="{CDED95BB-FFCE-F54F-C2C0-EFA43B7EF72B}"/>
          </ac:cxnSpMkLst>
        </pc:cxnChg>
      </pc:sldChg>
      <pc:sldChg chg="del">
        <pc:chgData name="Seth Petry-Johnson" userId="9311b3db184b81f9" providerId="LiveId" clId="{00F86416-C820-414E-B3A8-CA13AEB4ABDD}" dt="2022-12-30T22:06:26.675" v="14592" actId="47"/>
        <pc:sldMkLst>
          <pc:docMk/>
          <pc:sldMk cId="366687061" sldId="425"/>
        </pc:sldMkLst>
      </pc:sldChg>
      <pc:sldChg chg="modSp del mod">
        <pc:chgData name="Seth Petry-Johnson" userId="9311b3db184b81f9" providerId="LiveId" clId="{00F86416-C820-414E-B3A8-CA13AEB4ABDD}" dt="2022-12-30T22:06:21.605" v="14589" actId="47"/>
        <pc:sldMkLst>
          <pc:docMk/>
          <pc:sldMk cId="1265696661" sldId="426"/>
        </pc:sldMkLst>
        <pc:spChg chg="mod">
          <ac:chgData name="Seth Petry-Johnson" userId="9311b3db184b81f9" providerId="LiveId" clId="{00F86416-C820-414E-B3A8-CA13AEB4ABDD}" dt="2022-12-30T20:04:31.855" v="1831" actId="1038"/>
          <ac:spMkLst>
            <pc:docMk/>
            <pc:sldMk cId="1265696661" sldId="426"/>
            <ac:spMk id="3" creationId="{E64374F5-9347-C92F-FA78-898A9356CF92}"/>
          </ac:spMkLst>
        </pc:spChg>
      </pc:sldChg>
      <pc:sldChg chg="del">
        <pc:chgData name="Seth Petry-Johnson" userId="9311b3db184b81f9" providerId="LiveId" clId="{00F86416-C820-414E-B3A8-CA13AEB4ABDD}" dt="2022-12-30T22:06:23.330" v="14590" actId="47"/>
        <pc:sldMkLst>
          <pc:docMk/>
          <pc:sldMk cId="244609207" sldId="427"/>
        </pc:sldMkLst>
      </pc:sldChg>
      <pc:sldChg chg="addSp delSp modSp del mod">
        <pc:chgData name="Seth Petry-Johnson" userId="9311b3db184b81f9" providerId="LiveId" clId="{00F86416-C820-414E-B3A8-CA13AEB4ABDD}" dt="2022-12-30T22:06:24.504" v="14591" actId="47"/>
        <pc:sldMkLst>
          <pc:docMk/>
          <pc:sldMk cId="1881129441" sldId="428"/>
        </pc:sldMkLst>
        <pc:spChg chg="add del">
          <ac:chgData name="Seth Petry-Johnson" userId="9311b3db184b81f9" providerId="LiveId" clId="{00F86416-C820-414E-B3A8-CA13AEB4ABDD}" dt="2022-12-30T17:37:23.089" v="1"/>
          <ac:spMkLst>
            <pc:docMk/>
            <pc:sldMk cId="1881129441" sldId="428"/>
            <ac:spMk id="6" creationId="{1285E817-CC0D-425E-34A0-9F59171AF0EA}"/>
          </ac:spMkLst>
        </pc:spChg>
        <pc:spChg chg="add del">
          <ac:chgData name="Seth Petry-Johnson" userId="9311b3db184b81f9" providerId="LiveId" clId="{00F86416-C820-414E-B3A8-CA13AEB4ABDD}" dt="2022-12-30T17:37:25.931" v="3"/>
          <ac:spMkLst>
            <pc:docMk/>
            <pc:sldMk cId="1881129441" sldId="428"/>
            <ac:spMk id="7" creationId="{905F9BB6-70CA-A211-A851-82F69C6D43A9}"/>
          </ac:spMkLst>
        </pc:spChg>
        <pc:spChg chg="add del">
          <ac:chgData name="Seth Petry-Johnson" userId="9311b3db184b81f9" providerId="LiveId" clId="{00F86416-C820-414E-B3A8-CA13AEB4ABDD}" dt="2022-12-30T17:37:34.323" v="5"/>
          <ac:spMkLst>
            <pc:docMk/>
            <pc:sldMk cId="1881129441" sldId="428"/>
            <ac:spMk id="8" creationId="{DC07FD1B-A9B5-8093-7C32-1CF71A3E722A}"/>
          </ac:spMkLst>
        </pc:spChg>
        <pc:picChg chg="add del mod">
          <ac:chgData name="Seth Petry-Johnson" userId="9311b3db184b81f9" providerId="LiveId" clId="{00F86416-C820-414E-B3A8-CA13AEB4ABDD}" dt="2022-12-30T17:38:25.573" v="12" actId="21"/>
          <ac:picMkLst>
            <pc:docMk/>
            <pc:sldMk cId="1881129441" sldId="428"/>
            <ac:picMk id="14" creationId="{3A0ED395-86BE-552E-1C2B-F3490160F1DF}"/>
          </ac:picMkLst>
        </pc:picChg>
      </pc:sldChg>
      <pc:sldChg chg="addSp delSp modSp add mod modTransition modAnim modNotesTx">
        <pc:chgData name="Seth Petry-Johnson" userId="9311b3db184b81f9" providerId="LiveId" clId="{00F86416-C820-414E-B3A8-CA13AEB4ABDD}" dt="2022-12-30T21:23:05.541" v="7432" actId="1037"/>
        <pc:sldMkLst>
          <pc:docMk/>
          <pc:sldMk cId="2940119779" sldId="429"/>
        </pc:sldMkLst>
        <pc:spChg chg="ord">
          <ac:chgData name="Seth Petry-Johnson" userId="9311b3db184b81f9" providerId="LiveId" clId="{00F86416-C820-414E-B3A8-CA13AEB4ABDD}" dt="2022-12-30T20:05:42.323" v="1834" actId="13244"/>
          <ac:spMkLst>
            <pc:docMk/>
            <pc:sldMk cId="2940119779" sldId="429"/>
            <ac:spMk id="2" creationId="{11CC5497-87CE-FE94-EFAD-F6D0A3E7A136}"/>
          </ac:spMkLst>
        </pc:spChg>
        <pc:spChg chg="del">
          <ac:chgData name="Seth Petry-Johnson" userId="9311b3db184b81f9" providerId="LiveId" clId="{00F86416-C820-414E-B3A8-CA13AEB4ABDD}" dt="2022-12-30T20:05:45.558" v="1835" actId="478"/>
          <ac:spMkLst>
            <pc:docMk/>
            <pc:sldMk cId="2940119779" sldId="429"/>
            <ac:spMk id="3" creationId="{82CFC472-62D9-4901-9B54-BDC3E9C5F01E}"/>
          </ac:spMkLst>
        </pc:spChg>
        <pc:spChg chg="del">
          <ac:chgData name="Seth Petry-Johnson" userId="9311b3db184b81f9" providerId="LiveId" clId="{00F86416-C820-414E-B3A8-CA13AEB4ABDD}" dt="2022-12-30T20:05:49.104" v="1840" actId="478"/>
          <ac:spMkLst>
            <pc:docMk/>
            <pc:sldMk cId="2940119779" sldId="429"/>
            <ac:spMk id="4" creationId="{B04A0F9D-D6DB-58DC-B20A-19F030971D94}"/>
          </ac:spMkLst>
        </pc:spChg>
        <pc:spChg chg="del">
          <ac:chgData name="Seth Petry-Johnson" userId="9311b3db184b81f9" providerId="LiveId" clId="{00F86416-C820-414E-B3A8-CA13AEB4ABDD}" dt="2022-12-30T20:05:48.358" v="1839" actId="478"/>
          <ac:spMkLst>
            <pc:docMk/>
            <pc:sldMk cId="2940119779" sldId="429"/>
            <ac:spMk id="6" creationId="{FEBD9C0A-E83C-F422-5D56-88BD4ADEAE86}"/>
          </ac:spMkLst>
        </pc:spChg>
        <pc:spChg chg="del">
          <ac:chgData name="Seth Petry-Johnson" userId="9311b3db184b81f9" providerId="LiveId" clId="{00F86416-C820-414E-B3A8-CA13AEB4ABDD}" dt="2022-12-30T20:05:47.663" v="1838" actId="478"/>
          <ac:spMkLst>
            <pc:docMk/>
            <pc:sldMk cId="2940119779" sldId="429"/>
            <ac:spMk id="7" creationId="{1E83EA6A-450B-59EC-87AA-76BE8B083F96}"/>
          </ac:spMkLst>
        </pc:spChg>
        <pc:spChg chg="del">
          <ac:chgData name="Seth Petry-Johnson" userId="9311b3db184b81f9" providerId="LiveId" clId="{00F86416-C820-414E-B3A8-CA13AEB4ABDD}" dt="2022-12-30T20:05:46.903" v="1837" actId="478"/>
          <ac:spMkLst>
            <pc:docMk/>
            <pc:sldMk cId="2940119779" sldId="429"/>
            <ac:spMk id="8" creationId="{6B9B7554-E2B2-9229-4699-E4DF6E6F51ED}"/>
          </ac:spMkLst>
        </pc:spChg>
        <pc:spChg chg="del">
          <ac:chgData name="Seth Petry-Johnson" userId="9311b3db184b81f9" providerId="LiveId" clId="{00F86416-C820-414E-B3A8-CA13AEB4ABDD}" dt="2022-12-30T20:05:46.256" v="1836" actId="478"/>
          <ac:spMkLst>
            <pc:docMk/>
            <pc:sldMk cId="2940119779" sldId="429"/>
            <ac:spMk id="10" creationId="{5E548399-863C-0E32-CB94-8B30176B5632}"/>
          </ac:spMkLst>
        </pc:spChg>
        <pc:spChg chg="ord">
          <ac:chgData name="Seth Petry-Johnson" userId="9311b3db184b81f9" providerId="LiveId" clId="{00F86416-C820-414E-B3A8-CA13AEB4ABDD}" dt="2022-12-30T20:05:42.323" v="1834" actId="13244"/>
          <ac:spMkLst>
            <pc:docMk/>
            <pc:sldMk cId="2940119779" sldId="429"/>
            <ac:spMk id="11" creationId="{41C34D8C-DD34-9128-E94C-76BC581D768B}"/>
          </ac:spMkLst>
        </pc:spChg>
        <pc:spChg chg="ord">
          <ac:chgData name="Seth Petry-Johnson" userId="9311b3db184b81f9" providerId="LiveId" clId="{00F86416-C820-414E-B3A8-CA13AEB4ABDD}" dt="2022-12-30T20:05:42.323" v="1834" actId="13244"/>
          <ac:spMkLst>
            <pc:docMk/>
            <pc:sldMk cId="2940119779" sldId="429"/>
            <ac:spMk id="12" creationId="{A4A09518-6697-0B03-2A99-CDC14DD326BD}"/>
          </ac:spMkLst>
        </pc:spChg>
        <pc:spChg chg="add mod ord">
          <ac:chgData name="Seth Petry-Johnson" userId="9311b3db184b81f9" providerId="LiveId" clId="{00F86416-C820-414E-B3A8-CA13AEB4ABDD}" dt="2022-12-30T20:08:28.525" v="1917" actId="1076"/>
          <ac:spMkLst>
            <pc:docMk/>
            <pc:sldMk cId="2940119779" sldId="429"/>
            <ac:spMk id="15" creationId="{A4FB387B-725C-20EC-09B5-9143E596990C}"/>
          </ac:spMkLst>
        </pc:spChg>
        <pc:picChg chg="del">
          <ac:chgData name="Seth Petry-Johnson" userId="9311b3db184b81f9" providerId="LiveId" clId="{00F86416-C820-414E-B3A8-CA13AEB4ABDD}" dt="2022-12-30T20:05:50.670" v="1841" actId="478"/>
          <ac:picMkLst>
            <pc:docMk/>
            <pc:sldMk cId="2940119779" sldId="429"/>
            <ac:picMk id="5" creationId="{6D6DC138-50C3-1A89-46BF-C19577A45412}"/>
          </ac:picMkLst>
        </pc:picChg>
        <pc:picChg chg="del mod ord modVis">
          <ac:chgData name="Seth Petry-Johnson" userId="9311b3db184b81f9" providerId="LiveId" clId="{00F86416-C820-414E-B3A8-CA13AEB4ABDD}" dt="2022-12-30T20:22:44.743" v="2323" actId="478"/>
          <ac:picMkLst>
            <pc:docMk/>
            <pc:sldMk cId="2940119779" sldId="429"/>
            <ac:picMk id="14" creationId="{B40B13DF-8455-B001-679B-604ADFCF5405}"/>
          </ac:picMkLst>
        </pc:picChg>
        <pc:picChg chg="add del mod ord">
          <ac:chgData name="Seth Petry-Johnson" userId="9311b3db184b81f9" providerId="LiveId" clId="{00F86416-C820-414E-B3A8-CA13AEB4ABDD}" dt="2022-12-30T20:26:34.009" v="2418"/>
          <ac:picMkLst>
            <pc:docMk/>
            <pc:sldMk cId="2940119779" sldId="429"/>
            <ac:picMk id="17" creationId="{D9015C5F-E3AA-E577-6884-8E9F339A1897}"/>
          </ac:picMkLst>
        </pc:picChg>
        <pc:picChg chg="add del mod ord">
          <ac:chgData name="Seth Petry-Johnson" userId="9311b3db184b81f9" providerId="LiveId" clId="{00F86416-C820-414E-B3A8-CA13AEB4ABDD}" dt="2022-12-30T20:26:34.009" v="2418"/>
          <ac:picMkLst>
            <pc:docMk/>
            <pc:sldMk cId="2940119779" sldId="429"/>
            <ac:picMk id="18" creationId="{541FC961-D363-4BBC-0265-A64CF786A028}"/>
          </ac:picMkLst>
        </pc:picChg>
        <pc:picChg chg="add mod ord">
          <ac:chgData name="Seth Petry-Johnson" userId="9311b3db184b81f9" providerId="LiveId" clId="{00F86416-C820-414E-B3A8-CA13AEB4ABDD}" dt="2022-12-30T20:33:56.502" v="2555" actId="962"/>
          <ac:picMkLst>
            <pc:docMk/>
            <pc:sldMk cId="2940119779" sldId="429"/>
            <ac:picMk id="23" creationId="{F27FBB59-E853-73B4-18D4-E18F902B30D9}"/>
          </ac:picMkLst>
        </pc:picChg>
        <pc:picChg chg="add mod ord">
          <ac:chgData name="Seth Petry-Johnson" userId="9311b3db184b81f9" providerId="LiveId" clId="{00F86416-C820-414E-B3A8-CA13AEB4ABDD}" dt="2022-12-30T20:26:56.798" v="2499" actId="1035"/>
          <ac:picMkLst>
            <pc:docMk/>
            <pc:sldMk cId="2940119779" sldId="429"/>
            <ac:picMk id="25" creationId="{05270E07-9199-38D7-68BC-6A6B35162EC6}"/>
          </ac:picMkLst>
        </pc:picChg>
        <pc:picChg chg="add mod modVis">
          <ac:chgData name="Seth Petry-Johnson" userId="9311b3db184b81f9" providerId="LiveId" clId="{00F86416-C820-414E-B3A8-CA13AEB4ABDD}" dt="2022-12-30T21:23:05.541" v="7432" actId="1037"/>
          <ac:picMkLst>
            <pc:docMk/>
            <pc:sldMk cId="2940119779" sldId="429"/>
            <ac:picMk id="2050" creationId="{8A43EC89-319C-0DB2-28BB-70BBA343A66B}"/>
          </ac:picMkLst>
        </pc:picChg>
        <pc:cxnChg chg="ord">
          <ac:chgData name="Seth Petry-Johnson" userId="9311b3db184b81f9" providerId="LiveId" clId="{00F86416-C820-414E-B3A8-CA13AEB4ABDD}" dt="2022-12-30T20:05:42.323" v="1834" actId="13244"/>
          <ac:cxnSpMkLst>
            <pc:docMk/>
            <pc:sldMk cId="2940119779" sldId="429"/>
            <ac:cxnSpMk id="13" creationId="{C5E7FFCB-52B7-7876-B4E0-908BD9CFE94C}"/>
          </ac:cxnSpMkLst>
        </pc:cxnChg>
        <pc:cxnChg chg="ord">
          <ac:chgData name="Seth Petry-Johnson" userId="9311b3db184b81f9" providerId="LiveId" clId="{00F86416-C820-414E-B3A8-CA13AEB4ABDD}" dt="2022-12-30T20:05:42.323" v="1834" actId="13244"/>
          <ac:cxnSpMkLst>
            <pc:docMk/>
            <pc:sldMk cId="2940119779" sldId="429"/>
            <ac:cxnSpMk id="24" creationId="{728F3C26-0D9C-E5E1-CF11-CAA821DF1F3B}"/>
          </ac:cxnSpMkLst>
        </pc:cxnChg>
        <pc:cxnChg chg="ord">
          <ac:chgData name="Seth Petry-Johnson" userId="9311b3db184b81f9" providerId="LiveId" clId="{00F86416-C820-414E-B3A8-CA13AEB4ABDD}" dt="2022-12-30T20:05:42.323" v="1834" actId="13244"/>
          <ac:cxnSpMkLst>
            <pc:docMk/>
            <pc:sldMk cId="2940119779" sldId="429"/>
            <ac:cxnSpMk id="27" creationId="{CDED95BB-FFCE-F54F-C2C0-EFA43B7EF72B}"/>
          </ac:cxnSpMkLst>
        </pc:cxnChg>
      </pc:sldChg>
      <pc:sldChg chg="addSp delSp modSp add mod modTransition delAnim modAnim modNotesTx">
        <pc:chgData name="Seth Petry-Johnson" userId="9311b3db184b81f9" providerId="LiveId" clId="{00F86416-C820-414E-B3A8-CA13AEB4ABDD}" dt="2022-12-30T21:27:09.771" v="8114" actId="20577"/>
        <pc:sldMkLst>
          <pc:docMk/>
          <pc:sldMk cId="1375115906" sldId="430"/>
        </pc:sldMkLst>
        <pc:spChg chg="mod">
          <ac:chgData name="Seth Petry-Johnson" userId="9311b3db184b81f9" providerId="LiveId" clId="{00F86416-C820-414E-B3A8-CA13AEB4ABDD}" dt="2022-12-30T21:14:15.928" v="6848" actId="113"/>
          <ac:spMkLst>
            <pc:docMk/>
            <pc:sldMk cId="1375115906" sldId="430"/>
            <ac:spMk id="2" creationId="{11CC5497-87CE-FE94-EFAD-F6D0A3E7A136}"/>
          </ac:spMkLst>
        </pc:spChg>
        <pc:spChg chg="add mod">
          <ac:chgData name="Seth Petry-Johnson" userId="9311b3db184b81f9" providerId="LiveId" clId="{00F86416-C820-414E-B3A8-CA13AEB4ABDD}" dt="2022-12-30T20:41:40.619" v="2935" actId="1038"/>
          <ac:spMkLst>
            <pc:docMk/>
            <pc:sldMk cId="1375115906" sldId="430"/>
            <ac:spMk id="5" creationId="{1B98857C-7C33-E9A2-2F37-DA334CB3CC3B}"/>
          </ac:spMkLst>
        </pc:spChg>
        <pc:spChg chg="add mod">
          <ac:chgData name="Seth Petry-Johnson" userId="9311b3db184b81f9" providerId="LiveId" clId="{00F86416-C820-414E-B3A8-CA13AEB4ABDD}" dt="2022-12-30T21:18:05.798" v="6921" actId="14100"/>
          <ac:spMkLst>
            <pc:docMk/>
            <pc:sldMk cId="1375115906" sldId="430"/>
            <ac:spMk id="6" creationId="{B458B2EC-B5D7-2AED-55FD-D11DF7C01753}"/>
          </ac:spMkLst>
        </pc:spChg>
        <pc:spChg chg="mod">
          <ac:chgData name="Seth Petry-Johnson" userId="9311b3db184b81f9" providerId="LiveId" clId="{00F86416-C820-414E-B3A8-CA13AEB4ABDD}" dt="2022-12-30T21:17:59.078" v="6919" actId="1035"/>
          <ac:spMkLst>
            <pc:docMk/>
            <pc:sldMk cId="1375115906" sldId="430"/>
            <ac:spMk id="11" creationId="{41C34D8C-DD34-9128-E94C-76BC581D768B}"/>
          </ac:spMkLst>
        </pc:spChg>
        <pc:spChg chg="mod">
          <ac:chgData name="Seth Petry-Johnson" userId="9311b3db184b81f9" providerId="LiveId" clId="{00F86416-C820-414E-B3A8-CA13AEB4ABDD}" dt="2022-12-30T21:14:13.334" v="6847" actId="113"/>
          <ac:spMkLst>
            <pc:docMk/>
            <pc:sldMk cId="1375115906" sldId="430"/>
            <ac:spMk id="12" creationId="{A4A09518-6697-0B03-2A99-CDC14DD326BD}"/>
          </ac:spMkLst>
        </pc:spChg>
        <pc:spChg chg="del">
          <ac:chgData name="Seth Petry-Johnson" userId="9311b3db184b81f9" providerId="LiveId" clId="{00F86416-C820-414E-B3A8-CA13AEB4ABDD}" dt="2022-12-30T20:30:16.786" v="2511" actId="478"/>
          <ac:spMkLst>
            <pc:docMk/>
            <pc:sldMk cId="1375115906" sldId="430"/>
            <ac:spMk id="14" creationId="{CA39FFDD-9252-B40B-F813-B786D613A940}"/>
          </ac:spMkLst>
        </pc:spChg>
        <pc:spChg chg="mod">
          <ac:chgData name="Seth Petry-Johnson" userId="9311b3db184b81f9" providerId="LiveId" clId="{00F86416-C820-414E-B3A8-CA13AEB4ABDD}" dt="2022-12-30T21:11:17.229" v="6838" actId="14100"/>
          <ac:spMkLst>
            <pc:docMk/>
            <pc:sldMk cId="1375115906" sldId="430"/>
            <ac:spMk id="26" creationId="{15066B4C-C6EF-EFFC-001A-411465BBB5D6}"/>
          </ac:spMkLst>
        </pc:spChg>
        <pc:spChg chg="del">
          <ac:chgData name="Seth Petry-Johnson" userId="9311b3db184b81f9" providerId="LiveId" clId="{00F86416-C820-414E-B3A8-CA13AEB4ABDD}" dt="2022-12-30T20:28:52.487" v="2506" actId="478"/>
          <ac:spMkLst>
            <pc:docMk/>
            <pc:sldMk cId="1375115906" sldId="430"/>
            <ac:spMk id="28" creationId="{3441ADCC-C301-CDDB-A34C-7BDDD3569624}"/>
          </ac:spMkLst>
        </pc:spChg>
        <pc:picChg chg="add mod ord">
          <ac:chgData name="Seth Petry-Johnson" userId="9311b3db184b81f9" providerId="LiveId" clId="{00F86416-C820-414E-B3A8-CA13AEB4ABDD}" dt="2022-12-30T20:34:14.531" v="2557" actId="13244"/>
          <ac:picMkLst>
            <pc:docMk/>
            <pc:sldMk cId="1375115906" sldId="430"/>
            <ac:picMk id="4" creationId="{1ADC5CBB-E035-D7A7-EFEC-24716CE5E6AE}"/>
          </ac:picMkLst>
        </pc:picChg>
        <pc:picChg chg="del">
          <ac:chgData name="Seth Petry-Johnson" userId="9311b3db184b81f9" providerId="LiveId" clId="{00F86416-C820-414E-B3A8-CA13AEB4ABDD}" dt="2022-12-30T20:28:49.030" v="2505" actId="478"/>
          <ac:picMkLst>
            <pc:docMk/>
            <pc:sldMk cId="1375115906" sldId="430"/>
            <ac:picMk id="25" creationId="{124EFB52-16A2-0D25-BD4B-9F8A1FD116B1}"/>
          </ac:picMkLst>
        </pc:picChg>
        <pc:picChg chg="mod">
          <ac:chgData name="Seth Petry-Johnson" userId="9311b3db184b81f9" providerId="LiveId" clId="{00F86416-C820-414E-B3A8-CA13AEB4ABDD}" dt="2022-12-30T21:19:19.269" v="7092" actId="1037"/>
          <ac:picMkLst>
            <pc:docMk/>
            <pc:sldMk cId="1375115906" sldId="430"/>
            <ac:picMk id="35" creationId="{E021F265-BCCE-9960-5BE3-CA460FEA980E}"/>
          </ac:picMkLst>
        </pc:picChg>
        <pc:cxnChg chg="mod">
          <ac:chgData name="Seth Petry-Johnson" userId="9311b3db184b81f9" providerId="LiveId" clId="{00F86416-C820-414E-B3A8-CA13AEB4ABDD}" dt="2022-12-30T20:29:59.081" v="2509" actId="692"/>
          <ac:cxnSpMkLst>
            <pc:docMk/>
            <pc:sldMk cId="1375115906" sldId="430"/>
            <ac:cxnSpMk id="13" creationId="{C5E7FFCB-52B7-7876-B4E0-908BD9CFE94C}"/>
          </ac:cxnSpMkLst>
        </pc:cxnChg>
      </pc:sldChg>
      <pc:sldChg chg="addSp delSp modSp add mod modTransition delAnim modAnim modNotesTx">
        <pc:chgData name="Seth Petry-Johnson" userId="9311b3db184b81f9" providerId="LiveId" clId="{00F86416-C820-414E-B3A8-CA13AEB4ABDD}" dt="2022-12-30T21:21:00.867" v="7407" actId="1037"/>
        <pc:sldMkLst>
          <pc:docMk/>
          <pc:sldMk cId="2436883723" sldId="431"/>
        </pc:sldMkLst>
        <pc:spChg chg="mod">
          <ac:chgData name="Seth Petry-Johnson" userId="9311b3db184b81f9" providerId="LiveId" clId="{00F86416-C820-414E-B3A8-CA13AEB4ABDD}" dt="2022-12-30T21:14:24.983" v="6850" actId="113"/>
          <ac:spMkLst>
            <pc:docMk/>
            <pc:sldMk cId="2436883723" sldId="431"/>
            <ac:spMk id="2" creationId="{11CC5497-87CE-FE94-EFAD-F6D0A3E7A136}"/>
          </ac:spMkLst>
        </pc:spChg>
        <pc:spChg chg="add del mod">
          <ac:chgData name="Seth Petry-Johnson" userId="9311b3db184b81f9" providerId="LiveId" clId="{00F86416-C820-414E-B3A8-CA13AEB4ABDD}" dt="2022-12-30T20:50:00.743" v="4225"/>
          <ac:spMkLst>
            <pc:docMk/>
            <pc:sldMk cId="2436883723" sldId="431"/>
            <ac:spMk id="3" creationId="{BDBFDC40-9BC9-939D-1B27-C4F2F701E63B}"/>
          </ac:spMkLst>
        </pc:spChg>
        <pc:spChg chg="mod">
          <ac:chgData name="Seth Petry-Johnson" userId="9311b3db184b81f9" providerId="LiveId" clId="{00F86416-C820-414E-B3A8-CA13AEB4ABDD}" dt="2022-12-30T21:02:39.902" v="5646" actId="1036"/>
          <ac:spMkLst>
            <pc:docMk/>
            <pc:sldMk cId="2436883723" sldId="431"/>
            <ac:spMk id="5" creationId="{1B98857C-7C33-E9A2-2F37-DA334CB3CC3B}"/>
          </ac:spMkLst>
        </pc:spChg>
        <pc:spChg chg="add mod">
          <ac:chgData name="Seth Petry-Johnson" userId="9311b3db184b81f9" providerId="LiveId" clId="{00F86416-C820-414E-B3A8-CA13AEB4ABDD}" dt="2022-12-30T21:02:39.902" v="5646" actId="1036"/>
          <ac:spMkLst>
            <pc:docMk/>
            <pc:sldMk cId="2436883723" sldId="431"/>
            <ac:spMk id="6" creationId="{930DE609-4F91-80E9-1427-C7FA72DC357A}"/>
          </ac:spMkLst>
        </pc:spChg>
        <pc:spChg chg="add mod">
          <ac:chgData name="Seth Petry-Johnson" userId="9311b3db184b81f9" providerId="LiveId" clId="{00F86416-C820-414E-B3A8-CA13AEB4ABDD}" dt="2022-12-30T21:18:19.696" v="6922"/>
          <ac:spMkLst>
            <pc:docMk/>
            <pc:sldMk cId="2436883723" sldId="431"/>
            <ac:spMk id="8" creationId="{B7A90ADA-22CC-2098-4A6F-6911B9D055B0}"/>
          </ac:spMkLst>
        </pc:spChg>
        <pc:spChg chg="mod">
          <ac:chgData name="Seth Petry-Johnson" userId="9311b3db184b81f9" providerId="LiveId" clId="{00F86416-C820-414E-B3A8-CA13AEB4ABDD}" dt="2022-12-30T21:14:22.606" v="6849" actId="113"/>
          <ac:spMkLst>
            <pc:docMk/>
            <pc:sldMk cId="2436883723" sldId="431"/>
            <ac:spMk id="12" creationId="{A4A09518-6697-0B03-2A99-CDC14DD326BD}"/>
          </ac:spMkLst>
        </pc:spChg>
        <pc:spChg chg="mod">
          <ac:chgData name="Seth Petry-Johnson" userId="9311b3db184b81f9" providerId="LiveId" clId="{00F86416-C820-414E-B3A8-CA13AEB4ABDD}" dt="2022-12-30T21:11:09.195" v="6837" actId="14100"/>
          <ac:spMkLst>
            <pc:docMk/>
            <pc:sldMk cId="2436883723" sldId="431"/>
            <ac:spMk id="26" creationId="{15066B4C-C6EF-EFFC-001A-411465BBB5D6}"/>
          </ac:spMkLst>
        </pc:spChg>
        <pc:picChg chg="add del mod ord">
          <ac:chgData name="Seth Petry-Johnson" userId="9311b3db184b81f9" providerId="LiveId" clId="{00F86416-C820-414E-B3A8-CA13AEB4ABDD}" dt="2022-12-30T21:20:53.570" v="7306" actId="478"/>
          <ac:picMkLst>
            <pc:docMk/>
            <pc:sldMk cId="2436883723" sldId="431"/>
            <ac:picMk id="7" creationId="{08D9004B-084F-B255-2980-C5BBC2BC2ADE}"/>
          </ac:picMkLst>
        </pc:picChg>
        <pc:picChg chg="add mod ord">
          <ac:chgData name="Seth Petry-Johnson" userId="9311b3db184b81f9" providerId="LiveId" clId="{00F86416-C820-414E-B3A8-CA13AEB4ABDD}" dt="2022-12-30T21:21:00.867" v="7407" actId="1037"/>
          <ac:picMkLst>
            <pc:docMk/>
            <pc:sldMk cId="2436883723" sldId="431"/>
            <ac:picMk id="10" creationId="{5568C7AA-FD19-13E2-E194-6994904E2977}"/>
          </ac:picMkLst>
        </pc:picChg>
      </pc:sldChg>
      <pc:sldChg chg="addSp delSp modSp add mod modTransition modAnim modNotesTx">
        <pc:chgData name="Seth Petry-Johnson" userId="9311b3db184b81f9" providerId="LiveId" clId="{00F86416-C820-414E-B3A8-CA13AEB4ABDD}" dt="2022-12-30T22:33:06.260" v="17679" actId="1037"/>
        <pc:sldMkLst>
          <pc:docMk/>
          <pc:sldMk cId="3307291919" sldId="432"/>
        </pc:sldMkLst>
        <pc:spChg chg="mod">
          <ac:chgData name="Seth Petry-Johnson" userId="9311b3db184b81f9" providerId="LiveId" clId="{00F86416-C820-414E-B3A8-CA13AEB4ABDD}" dt="2022-12-30T21:08:58.855" v="6746" actId="207"/>
          <ac:spMkLst>
            <pc:docMk/>
            <pc:sldMk cId="3307291919" sldId="432"/>
            <ac:spMk id="2" creationId="{11CC5497-87CE-FE94-EFAD-F6D0A3E7A136}"/>
          </ac:spMkLst>
        </pc:spChg>
        <pc:spChg chg="del">
          <ac:chgData name="Seth Petry-Johnson" userId="9311b3db184b81f9" providerId="LiveId" clId="{00F86416-C820-414E-B3A8-CA13AEB4ABDD}" dt="2022-12-30T21:09:03.486" v="6747" actId="478"/>
          <ac:spMkLst>
            <pc:docMk/>
            <pc:sldMk cId="3307291919" sldId="432"/>
            <ac:spMk id="5" creationId="{1B98857C-7C33-E9A2-2F37-DA334CB3CC3B}"/>
          </ac:spMkLst>
        </pc:spChg>
        <pc:spChg chg="del">
          <ac:chgData name="Seth Petry-Johnson" userId="9311b3db184b81f9" providerId="LiveId" clId="{00F86416-C820-414E-B3A8-CA13AEB4ABDD}" dt="2022-12-30T21:09:04.974" v="6748" actId="478"/>
          <ac:spMkLst>
            <pc:docMk/>
            <pc:sldMk cId="3307291919" sldId="432"/>
            <ac:spMk id="6" creationId="{930DE609-4F91-80E9-1427-C7FA72DC357A}"/>
          </ac:spMkLst>
        </pc:spChg>
        <pc:spChg chg="add mod">
          <ac:chgData name="Seth Petry-Johnson" userId="9311b3db184b81f9" providerId="LiveId" clId="{00F86416-C820-414E-B3A8-CA13AEB4ABDD}" dt="2022-12-30T21:18:37.494" v="6972" actId="1037"/>
          <ac:spMkLst>
            <pc:docMk/>
            <pc:sldMk cId="3307291919" sldId="432"/>
            <ac:spMk id="8" creationId="{856D72BD-1394-3A90-DE26-1DC03C68E10C}"/>
          </ac:spMkLst>
        </pc:spChg>
        <pc:spChg chg="add mod">
          <ac:chgData name="Seth Petry-Johnson" userId="9311b3db184b81f9" providerId="LiveId" clId="{00F86416-C820-414E-B3A8-CA13AEB4ABDD}" dt="2022-12-30T22:33:06.260" v="17679" actId="1037"/>
          <ac:spMkLst>
            <pc:docMk/>
            <pc:sldMk cId="3307291919" sldId="432"/>
            <ac:spMk id="10" creationId="{3A07973C-6F21-54F3-E080-301048379ED6}"/>
          </ac:spMkLst>
        </pc:spChg>
        <pc:spChg chg="mod">
          <ac:chgData name="Seth Petry-Johnson" userId="9311b3db184b81f9" providerId="LiveId" clId="{00F86416-C820-414E-B3A8-CA13AEB4ABDD}" dt="2022-12-30T21:14:31.581" v="6852" actId="113"/>
          <ac:spMkLst>
            <pc:docMk/>
            <pc:sldMk cId="3307291919" sldId="432"/>
            <ac:spMk id="11" creationId="{41C34D8C-DD34-9128-E94C-76BC581D768B}"/>
          </ac:spMkLst>
        </pc:spChg>
        <pc:spChg chg="mod">
          <ac:chgData name="Seth Petry-Johnson" userId="9311b3db184b81f9" providerId="LiveId" clId="{00F86416-C820-414E-B3A8-CA13AEB4ABDD}" dt="2022-12-30T21:14:28.310" v="6851" actId="113"/>
          <ac:spMkLst>
            <pc:docMk/>
            <pc:sldMk cId="3307291919" sldId="432"/>
            <ac:spMk id="12" creationId="{A4A09518-6697-0B03-2A99-CDC14DD326BD}"/>
          </ac:spMkLst>
        </pc:spChg>
        <pc:picChg chg="mod modVis">
          <ac:chgData name="Seth Petry-Johnson" userId="9311b3db184b81f9" providerId="LiveId" clId="{00F86416-C820-414E-B3A8-CA13AEB4ABDD}" dt="2022-12-30T21:20:47.237" v="7305" actId="1037"/>
          <ac:picMkLst>
            <pc:docMk/>
            <pc:sldMk cId="3307291919" sldId="432"/>
            <ac:picMk id="4" creationId="{1ADC5CBB-E035-D7A7-EFEC-24716CE5E6AE}"/>
          </ac:picMkLst>
        </pc:picChg>
        <pc:picChg chg="add mod ord">
          <ac:chgData name="Seth Petry-Johnson" userId="9311b3db184b81f9" providerId="LiveId" clId="{00F86416-C820-414E-B3A8-CA13AEB4ABDD}" dt="2022-12-30T21:10:46.322" v="6795" actId="13244"/>
          <ac:picMkLst>
            <pc:docMk/>
            <pc:sldMk cId="3307291919" sldId="432"/>
            <ac:picMk id="7" creationId="{DC297F18-467C-CE64-1B84-446BDDF9981E}"/>
          </ac:picMkLst>
        </pc:picChg>
        <pc:picChg chg="del">
          <ac:chgData name="Seth Petry-Johnson" userId="9311b3db184b81f9" providerId="LiveId" clId="{00F86416-C820-414E-B3A8-CA13AEB4ABDD}" dt="2022-12-30T21:09:45.655" v="6752" actId="478"/>
          <ac:picMkLst>
            <pc:docMk/>
            <pc:sldMk cId="3307291919" sldId="432"/>
            <ac:picMk id="35" creationId="{E021F265-BCCE-9960-5BE3-CA460FEA980E}"/>
          </ac:picMkLst>
        </pc:picChg>
        <pc:cxnChg chg="mod">
          <ac:chgData name="Seth Petry-Johnson" userId="9311b3db184b81f9" providerId="LiveId" clId="{00F86416-C820-414E-B3A8-CA13AEB4ABDD}" dt="2022-12-30T21:08:44.749" v="6743" actId="692"/>
          <ac:cxnSpMkLst>
            <pc:docMk/>
            <pc:sldMk cId="3307291919" sldId="432"/>
            <ac:cxnSpMk id="13" creationId="{C5E7FFCB-52B7-7876-B4E0-908BD9CFE94C}"/>
          </ac:cxnSpMkLst>
        </pc:cxnChg>
        <pc:cxnChg chg="mod">
          <ac:chgData name="Seth Petry-Johnson" userId="9311b3db184b81f9" providerId="LiveId" clId="{00F86416-C820-414E-B3A8-CA13AEB4ABDD}" dt="2022-12-30T21:08:55.033" v="6745" actId="692"/>
          <ac:cxnSpMkLst>
            <pc:docMk/>
            <pc:sldMk cId="3307291919" sldId="432"/>
            <ac:cxnSpMk id="27" creationId="{CDED95BB-FFCE-F54F-C2C0-EFA43B7EF72B}"/>
          </ac:cxnSpMkLst>
        </pc:cxnChg>
      </pc:sldChg>
      <pc:sldChg chg="delSp modSp add mod modTransition modAnim modNotesTx">
        <pc:chgData name="Seth Petry-Johnson" userId="9311b3db184b81f9" providerId="LiveId" clId="{00F86416-C820-414E-B3A8-CA13AEB4ABDD}" dt="2022-12-30T22:06:42.284" v="14594" actId="478"/>
        <pc:sldMkLst>
          <pc:docMk/>
          <pc:sldMk cId="3089768258" sldId="433"/>
        </pc:sldMkLst>
        <pc:spChg chg="mod">
          <ac:chgData name="Seth Petry-Johnson" userId="9311b3db184b81f9" providerId="LiveId" clId="{00F86416-C820-414E-B3A8-CA13AEB4ABDD}" dt="2022-12-30T22:00:30.245" v="13601" actId="1037"/>
          <ac:spMkLst>
            <pc:docMk/>
            <pc:sldMk cId="3089768258" sldId="433"/>
            <ac:spMk id="10" creationId="{3A07973C-6F21-54F3-E080-301048379ED6}"/>
          </ac:spMkLst>
        </pc:spChg>
        <pc:picChg chg="del">
          <ac:chgData name="Seth Petry-Johnson" userId="9311b3db184b81f9" providerId="LiveId" clId="{00F86416-C820-414E-B3A8-CA13AEB4ABDD}" dt="2022-12-30T22:06:42.284" v="14594" actId="478"/>
          <ac:picMkLst>
            <pc:docMk/>
            <pc:sldMk cId="3089768258" sldId="433"/>
            <ac:picMk id="4" creationId="{1ADC5CBB-E035-D7A7-EFEC-24716CE5E6AE}"/>
          </ac:picMkLst>
        </pc:picChg>
      </pc:sldChg>
      <pc:sldChg chg="addSp delSp modSp add mod modTransition modNotesTx">
        <pc:chgData name="Seth Petry-Johnson" userId="9311b3db184b81f9" providerId="LiveId" clId="{00F86416-C820-414E-B3A8-CA13AEB4ABDD}" dt="2022-12-30T22:32:35.430" v="17674"/>
        <pc:sldMkLst>
          <pc:docMk/>
          <pc:sldMk cId="2919956209" sldId="434"/>
        </pc:sldMkLst>
        <pc:spChg chg="add mod">
          <ac:chgData name="Seth Petry-Johnson" userId="9311b3db184b81f9" providerId="LiveId" clId="{00F86416-C820-414E-B3A8-CA13AEB4ABDD}" dt="2022-12-30T22:00:24.862" v="13596" actId="1037"/>
          <ac:spMkLst>
            <pc:docMk/>
            <pc:sldMk cId="2919956209" sldId="434"/>
            <ac:spMk id="3" creationId="{C4A3CA52-CB72-1A96-3CC8-D187D561B624}"/>
          </ac:spMkLst>
        </pc:spChg>
        <pc:spChg chg="mod">
          <ac:chgData name="Seth Petry-Johnson" userId="9311b3db184b81f9" providerId="LiveId" clId="{00F86416-C820-414E-B3A8-CA13AEB4ABDD}" dt="2022-12-30T22:00:24.862" v="13596" actId="1037"/>
          <ac:spMkLst>
            <pc:docMk/>
            <pc:sldMk cId="2919956209" sldId="434"/>
            <ac:spMk id="10" creationId="{3A07973C-6F21-54F3-E080-301048379ED6}"/>
          </ac:spMkLst>
        </pc:spChg>
        <pc:picChg chg="del">
          <ac:chgData name="Seth Petry-Johnson" userId="9311b3db184b81f9" providerId="LiveId" clId="{00F86416-C820-414E-B3A8-CA13AEB4ABDD}" dt="2022-12-30T22:06:43.785" v="14595" actId="478"/>
          <ac:picMkLst>
            <pc:docMk/>
            <pc:sldMk cId="2919956209" sldId="434"/>
            <ac:picMk id="4" creationId="{1ADC5CBB-E035-D7A7-EFEC-24716CE5E6AE}"/>
          </ac:picMkLst>
        </pc:picChg>
      </pc:sldChg>
      <pc:sldChg chg="addSp delSp modSp add mod modNotesTx">
        <pc:chgData name="Seth Petry-Johnson" userId="9311b3db184b81f9" providerId="LiveId" clId="{00F86416-C820-414E-B3A8-CA13AEB4ABDD}" dt="2022-12-30T22:14:33.573" v="15006" actId="1038"/>
        <pc:sldMkLst>
          <pc:docMk/>
          <pc:sldMk cId="2231584510" sldId="435"/>
        </pc:sldMkLst>
        <pc:spChg chg="mod">
          <ac:chgData name="Seth Petry-Johnson" userId="9311b3db184b81f9" providerId="LiveId" clId="{00F86416-C820-414E-B3A8-CA13AEB4ABDD}" dt="2022-12-30T22:03:01.635" v="14018" actId="1035"/>
          <ac:spMkLst>
            <pc:docMk/>
            <pc:sldMk cId="2231584510" sldId="435"/>
            <ac:spMk id="3" creationId="{C4A3CA52-CB72-1A96-3CC8-D187D561B624}"/>
          </ac:spMkLst>
        </pc:spChg>
        <pc:spChg chg="add mod">
          <ac:chgData name="Seth Petry-Johnson" userId="9311b3db184b81f9" providerId="LiveId" clId="{00F86416-C820-414E-B3A8-CA13AEB4ABDD}" dt="2022-12-30T22:03:12.005" v="14031" actId="20577"/>
          <ac:spMkLst>
            <pc:docMk/>
            <pc:sldMk cId="2231584510" sldId="435"/>
            <ac:spMk id="5" creationId="{9DAF7443-807B-5CED-4DA9-64C23C43478B}"/>
          </ac:spMkLst>
        </pc:spChg>
        <pc:spChg chg="mod">
          <ac:chgData name="Seth Petry-Johnson" userId="9311b3db184b81f9" providerId="LiveId" clId="{00F86416-C820-414E-B3A8-CA13AEB4ABDD}" dt="2022-12-30T22:03:01.635" v="14018" actId="1035"/>
          <ac:spMkLst>
            <pc:docMk/>
            <pc:sldMk cId="2231584510" sldId="435"/>
            <ac:spMk id="10" creationId="{3A07973C-6F21-54F3-E080-301048379ED6}"/>
          </ac:spMkLst>
        </pc:spChg>
        <pc:picChg chg="del">
          <ac:chgData name="Seth Petry-Johnson" userId="9311b3db184b81f9" providerId="LiveId" clId="{00F86416-C820-414E-B3A8-CA13AEB4ABDD}" dt="2022-12-30T22:06:34.182" v="14593" actId="478"/>
          <ac:picMkLst>
            <pc:docMk/>
            <pc:sldMk cId="2231584510" sldId="435"/>
            <ac:picMk id="4" creationId="{1ADC5CBB-E035-D7A7-EFEC-24716CE5E6AE}"/>
          </ac:picMkLst>
        </pc:picChg>
        <pc:picChg chg="add mod">
          <ac:chgData name="Seth Petry-Johnson" userId="9311b3db184b81f9" providerId="LiveId" clId="{00F86416-C820-414E-B3A8-CA13AEB4ABDD}" dt="2022-12-30T22:14:33.573" v="15006" actId="1038"/>
          <ac:picMkLst>
            <pc:docMk/>
            <pc:sldMk cId="2231584510" sldId="435"/>
            <ac:picMk id="14" creationId="{4350CDA0-6F7C-0A98-13CF-38F0AA4B1BB0}"/>
          </ac:picMkLst>
        </pc:picChg>
        <pc:cxnChg chg="add del mod">
          <ac:chgData name="Seth Petry-Johnson" userId="9311b3db184b81f9" providerId="LiveId" clId="{00F86416-C820-414E-B3A8-CA13AEB4ABDD}" dt="2022-12-30T22:14:24.589" v="14935"/>
          <ac:cxnSpMkLst>
            <pc:docMk/>
            <pc:sldMk cId="2231584510" sldId="435"/>
            <ac:cxnSpMk id="6" creationId="{A7FEE6EC-0181-4179-8E56-82F73A4FFC83}"/>
          </ac:cxnSpMkLst>
        </pc:cxnChg>
      </pc:sldChg>
      <pc:sldChg chg="addSp delSp modSp add mod modTransition modAnim modNotesTx">
        <pc:chgData name="Seth Petry-Johnson" userId="9311b3db184b81f9" providerId="LiveId" clId="{00F86416-C820-414E-B3A8-CA13AEB4ABDD}" dt="2022-12-30T22:26:08.773" v="16429" actId="20577"/>
        <pc:sldMkLst>
          <pc:docMk/>
          <pc:sldMk cId="3432767133" sldId="436"/>
        </pc:sldMkLst>
        <pc:spChg chg="mod">
          <ac:chgData name="Seth Petry-Johnson" userId="9311b3db184b81f9" providerId="LiveId" clId="{00F86416-C820-414E-B3A8-CA13AEB4ABDD}" dt="2022-12-30T22:10:52.892" v="14859" actId="1038"/>
          <ac:spMkLst>
            <pc:docMk/>
            <pc:sldMk cId="3432767133" sldId="436"/>
            <ac:spMk id="2" creationId="{11CC5497-87CE-FE94-EFAD-F6D0A3E7A136}"/>
          </ac:spMkLst>
        </pc:spChg>
        <pc:spChg chg="del">
          <ac:chgData name="Seth Petry-Johnson" userId="9311b3db184b81f9" providerId="LiveId" clId="{00F86416-C820-414E-B3A8-CA13AEB4ABDD}" dt="2022-12-30T22:07:10.988" v="14630" actId="478"/>
          <ac:spMkLst>
            <pc:docMk/>
            <pc:sldMk cId="3432767133" sldId="436"/>
            <ac:spMk id="3" creationId="{C4A3CA52-CB72-1A96-3CC8-D187D561B624}"/>
          </ac:spMkLst>
        </pc:spChg>
        <pc:spChg chg="del">
          <ac:chgData name="Seth Petry-Johnson" userId="9311b3db184b81f9" providerId="LiveId" clId="{00F86416-C820-414E-B3A8-CA13AEB4ABDD}" dt="2022-12-30T22:07:10.988" v="14630" actId="478"/>
          <ac:spMkLst>
            <pc:docMk/>
            <pc:sldMk cId="3432767133" sldId="436"/>
            <ac:spMk id="5" creationId="{9DAF7443-807B-5CED-4DA9-64C23C43478B}"/>
          </ac:spMkLst>
        </pc:spChg>
        <pc:spChg chg="del">
          <ac:chgData name="Seth Petry-Johnson" userId="9311b3db184b81f9" providerId="LiveId" clId="{00F86416-C820-414E-B3A8-CA13AEB4ABDD}" dt="2022-12-30T22:07:12.717" v="14631" actId="478"/>
          <ac:spMkLst>
            <pc:docMk/>
            <pc:sldMk cId="3432767133" sldId="436"/>
            <ac:spMk id="8" creationId="{856D72BD-1394-3A90-DE26-1DC03C68E10C}"/>
          </ac:spMkLst>
        </pc:spChg>
        <pc:spChg chg="del">
          <ac:chgData name="Seth Petry-Johnson" userId="9311b3db184b81f9" providerId="LiveId" clId="{00F86416-C820-414E-B3A8-CA13AEB4ABDD}" dt="2022-12-30T22:07:10.988" v="14630" actId="478"/>
          <ac:spMkLst>
            <pc:docMk/>
            <pc:sldMk cId="3432767133" sldId="436"/>
            <ac:spMk id="10" creationId="{3A07973C-6F21-54F3-E080-301048379ED6}"/>
          </ac:spMkLst>
        </pc:spChg>
        <pc:spChg chg="mod">
          <ac:chgData name="Seth Petry-Johnson" userId="9311b3db184b81f9" providerId="LiveId" clId="{00F86416-C820-414E-B3A8-CA13AEB4ABDD}" dt="2022-12-30T22:10:52.892" v="14859" actId="1038"/>
          <ac:spMkLst>
            <pc:docMk/>
            <pc:sldMk cId="3432767133" sldId="436"/>
            <ac:spMk id="11" creationId="{41C34D8C-DD34-9128-E94C-76BC581D768B}"/>
          </ac:spMkLst>
        </pc:spChg>
        <pc:spChg chg="mod">
          <ac:chgData name="Seth Petry-Johnson" userId="9311b3db184b81f9" providerId="LiveId" clId="{00F86416-C820-414E-B3A8-CA13AEB4ABDD}" dt="2022-12-30T22:10:52.892" v="14859" actId="1038"/>
          <ac:spMkLst>
            <pc:docMk/>
            <pc:sldMk cId="3432767133" sldId="436"/>
            <ac:spMk id="12" creationId="{A4A09518-6697-0B03-2A99-CDC14DD326BD}"/>
          </ac:spMkLst>
        </pc:spChg>
        <pc:spChg chg="add del mod">
          <ac:chgData name="Seth Petry-Johnson" userId="9311b3db184b81f9" providerId="LiveId" clId="{00F86416-C820-414E-B3A8-CA13AEB4ABDD}" dt="2022-12-30T22:14:51.136" v="15010" actId="21"/>
          <ac:spMkLst>
            <pc:docMk/>
            <pc:sldMk cId="3432767133" sldId="436"/>
            <ac:spMk id="14" creationId="{588534B2-9A9E-3768-8CAA-57AF7D0C5146}"/>
          </ac:spMkLst>
        </pc:spChg>
        <pc:spChg chg="add del mod">
          <ac:chgData name="Seth Petry-Johnson" userId="9311b3db184b81f9" providerId="LiveId" clId="{00F86416-C820-414E-B3A8-CA13AEB4ABDD}" dt="2022-12-30T22:14:51.136" v="15010" actId="21"/>
          <ac:spMkLst>
            <pc:docMk/>
            <pc:sldMk cId="3432767133" sldId="436"/>
            <ac:spMk id="15" creationId="{80CB381E-34C1-41DB-4E99-7A6DA860751B}"/>
          </ac:spMkLst>
        </pc:spChg>
        <pc:spChg chg="add del mod">
          <ac:chgData name="Seth Petry-Johnson" userId="9311b3db184b81f9" providerId="LiveId" clId="{00F86416-C820-414E-B3A8-CA13AEB4ABDD}" dt="2022-12-30T22:14:51.136" v="15010" actId="21"/>
          <ac:spMkLst>
            <pc:docMk/>
            <pc:sldMk cId="3432767133" sldId="436"/>
            <ac:spMk id="17" creationId="{7DC70CD2-AB23-1158-F6C2-57E4130ECCF7}"/>
          </ac:spMkLst>
        </pc:spChg>
        <pc:spChg chg="add mod">
          <ac:chgData name="Seth Petry-Johnson" userId="9311b3db184b81f9" providerId="LiveId" clId="{00F86416-C820-414E-B3A8-CA13AEB4ABDD}" dt="2022-12-30T22:15:13.312" v="15011"/>
          <ac:spMkLst>
            <pc:docMk/>
            <pc:sldMk cId="3432767133" sldId="436"/>
            <ac:spMk id="47" creationId="{783E1A33-DAF7-29A4-FED1-D65C43AD434F}"/>
          </ac:spMkLst>
        </pc:spChg>
        <pc:spChg chg="add mod">
          <ac:chgData name="Seth Petry-Johnson" userId="9311b3db184b81f9" providerId="LiveId" clId="{00F86416-C820-414E-B3A8-CA13AEB4ABDD}" dt="2022-12-30T22:15:13.312" v="15011"/>
          <ac:spMkLst>
            <pc:docMk/>
            <pc:sldMk cId="3432767133" sldId="436"/>
            <ac:spMk id="48" creationId="{6D4754B3-DA44-5C61-0059-5C20BB1E1C60}"/>
          </ac:spMkLst>
        </pc:spChg>
        <pc:spChg chg="add mod">
          <ac:chgData name="Seth Petry-Johnson" userId="9311b3db184b81f9" providerId="LiveId" clId="{00F86416-C820-414E-B3A8-CA13AEB4ABDD}" dt="2022-12-30T22:15:13.312" v="15011"/>
          <ac:spMkLst>
            <pc:docMk/>
            <pc:sldMk cId="3432767133" sldId="436"/>
            <ac:spMk id="49" creationId="{170A9D86-9F03-8A9A-BFC7-C0BAF47AF163}"/>
          </ac:spMkLst>
        </pc:spChg>
        <pc:picChg chg="add mod">
          <ac:chgData name="Seth Petry-Johnson" userId="9311b3db184b81f9" providerId="LiveId" clId="{00F86416-C820-414E-B3A8-CA13AEB4ABDD}" dt="2022-12-30T22:14:18.924" v="14933" actId="962"/>
          <ac:picMkLst>
            <pc:docMk/>
            <pc:sldMk cId="3432767133" sldId="436"/>
            <ac:picMk id="6" creationId="{B9FB5159-DFEC-8E84-FE57-E9DD7C3EFE5D}"/>
          </ac:picMkLst>
        </pc:picChg>
        <pc:picChg chg="mod">
          <ac:chgData name="Seth Petry-Johnson" userId="9311b3db184b81f9" providerId="LiveId" clId="{00F86416-C820-414E-B3A8-CA13AEB4ABDD}" dt="2022-12-30T22:07:01.645" v="14629" actId="1036"/>
          <ac:picMkLst>
            <pc:docMk/>
            <pc:sldMk cId="3432767133" sldId="436"/>
            <ac:picMk id="7" creationId="{DC297F18-467C-CE64-1B84-446BDDF9981E}"/>
          </ac:picMkLst>
        </pc:picChg>
        <pc:picChg chg="mod">
          <ac:chgData name="Seth Petry-Johnson" userId="9311b3db184b81f9" providerId="LiveId" clId="{00F86416-C820-414E-B3A8-CA13AEB4ABDD}" dt="2022-12-30T22:10:52.892" v="14859" actId="1038"/>
          <ac:picMkLst>
            <pc:docMk/>
            <pc:sldMk cId="3432767133" sldId="436"/>
            <ac:picMk id="30" creationId="{68274F70-98EB-46D5-6A9F-77AADE468398}"/>
          </ac:picMkLst>
        </pc:picChg>
        <pc:picChg chg="mod">
          <ac:chgData name="Seth Petry-Johnson" userId="9311b3db184b81f9" providerId="LiveId" clId="{00F86416-C820-414E-B3A8-CA13AEB4ABDD}" dt="2022-12-30T22:07:01.645" v="14629" actId="1036"/>
          <ac:picMkLst>
            <pc:docMk/>
            <pc:sldMk cId="3432767133" sldId="436"/>
            <ac:picMk id="33" creationId="{4416659F-1CC0-4373-209C-A0322607E990}"/>
          </ac:picMkLst>
        </pc:picChg>
        <pc:cxnChg chg="mod">
          <ac:chgData name="Seth Petry-Johnson" userId="9311b3db184b81f9" providerId="LiveId" clId="{00F86416-C820-414E-B3A8-CA13AEB4ABDD}" dt="2022-12-30T22:10:52.892" v="14859" actId="1038"/>
          <ac:cxnSpMkLst>
            <pc:docMk/>
            <pc:sldMk cId="3432767133" sldId="436"/>
            <ac:cxnSpMk id="13" creationId="{C5E7FFCB-52B7-7876-B4E0-908BD9CFE94C}"/>
          </ac:cxnSpMkLst>
        </pc:cxnChg>
        <pc:cxnChg chg="add del mod">
          <ac:chgData name="Seth Petry-Johnson" userId="9311b3db184b81f9" providerId="LiveId" clId="{00F86416-C820-414E-B3A8-CA13AEB4ABDD}" dt="2022-12-30T22:14:51.136" v="15010" actId="21"/>
          <ac:cxnSpMkLst>
            <pc:docMk/>
            <pc:sldMk cId="3432767133" sldId="436"/>
            <ac:cxnSpMk id="18" creationId="{06895FE8-4F20-750C-DC7C-87D2F1CB32AB}"/>
          </ac:cxnSpMkLst>
        </pc:cxnChg>
        <pc:cxnChg chg="add del mod">
          <ac:chgData name="Seth Petry-Johnson" userId="9311b3db184b81f9" providerId="LiveId" clId="{00F86416-C820-414E-B3A8-CA13AEB4ABDD}" dt="2022-12-30T22:14:51.136" v="15010" actId="21"/>
          <ac:cxnSpMkLst>
            <pc:docMk/>
            <pc:sldMk cId="3432767133" sldId="436"/>
            <ac:cxnSpMk id="23" creationId="{083952B2-4209-0134-B039-C8EA03907917}"/>
          </ac:cxnSpMkLst>
        </pc:cxnChg>
        <pc:cxnChg chg="mod">
          <ac:chgData name="Seth Petry-Johnson" userId="9311b3db184b81f9" providerId="LiveId" clId="{00F86416-C820-414E-B3A8-CA13AEB4ABDD}" dt="2022-12-30T22:10:52.892" v="14859" actId="1038"/>
          <ac:cxnSpMkLst>
            <pc:docMk/>
            <pc:sldMk cId="3432767133" sldId="436"/>
            <ac:cxnSpMk id="24" creationId="{728F3C26-0D9C-E5E1-CF11-CAA821DF1F3B}"/>
          </ac:cxnSpMkLst>
        </pc:cxnChg>
        <pc:cxnChg chg="add del mod">
          <ac:chgData name="Seth Petry-Johnson" userId="9311b3db184b81f9" providerId="LiveId" clId="{00F86416-C820-414E-B3A8-CA13AEB4ABDD}" dt="2022-12-30T22:14:51.136" v="15010" actId="21"/>
          <ac:cxnSpMkLst>
            <pc:docMk/>
            <pc:sldMk cId="3432767133" sldId="436"/>
            <ac:cxnSpMk id="25" creationId="{D7F1324A-7731-A517-6B1E-6166669A93D9}"/>
          </ac:cxnSpMkLst>
        </pc:cxnChg>
        <pc:cxnChg chg="mod">
          <ac:chgData name="Seth Petry-Johnson" userId="9311b3db184b81f9" providerId="LiveId" clId="{00F86416-C820-414E-B3A8-CA13AEB4ABDD}" dt="2022-12-30T22:10:52.892" v="14859" actId="1038"/>
          <ac:cxnSpMkLst>
            <pc:docMk/>
            <pc:sldMk cId="3432767133" sldId="436"/>
            <ac:cxnSpMk id="27" creationId="{CDED95BB-FFCE-F54F-C2C0-EFA43B7EF72B}"/>
          </ac:cxnSpMkLst>
        </pc:cxnChg>
        <pc:cxnChg chg="add del mod">
          <ac:chgData name="Seth Petry-Johnson" userId="9311b3db184b81f9" providerId="LiveId" clId="{00F86416-C820-414E-B3A8-CA13AEB4ABDD}" dt="2022-12-30T22:14:37.724" v="15007" actId="478"/>
          <ac:cxnSpMkLst>
            <pc:docMk/>
            <pc:sldMk cId="3432767133" sldId="436"/>
            <ac:cxnSpMk id="32" creationId="{74E71E06-65D3-9B5C-ADCE-5CFA7FA0AEAF}"/>
          </ac:cxnSpMkLst>
        </pc:cxnChg>
        <pc:cxnChg chg="add del mod">
          <ac:chgData name="Seth Petry-Johnson" userId="9311b3db184b81f9" providerId="LiveId" clId="{00F86416-C820-414E-B3A8-CA13AEB4ABDD}" dt="2022-12-30T22:14:38.532" v="15008" actId="478"/>
          <ac:cxnSpMkLst>
            <pc:docMk/>
            <pc:sldMk cId="3432767133" sldId="436"/>
            <ac:cxnSpMk id="38" creationId="{838C815C-9104-7172-AED5-F66D8C010065}"/>
          </ac:cxnSpMkLst>
        </pc:cxnChg>
        <pc:cxnChg chg="add del mod">
          <ac:chgData name="Seth Petry-Johnson" userId="9311b3db184b81f9" providerId="LiveId" clId="{00F86416-C820-414E-B3A8-CA13AEB4ABDD}" dt="2022-12-30T22:14:39.340" v="15009" actId="478"/>
          <ac:cxnSpMkLst>
            <pc:docMk/>
            <pc:sldMk cId="3432767133" sldId="436"/>
            <ac:cxnSpMk id="42" creationId="{41B275F4-1B2C-5293-D2C6-A135791B7AC9}"/>
          </ac:cxnSpMkLst>
        </pc:cxnChg>
        <pc:cxnChg chg="add mod">
          <ac:chgData name="Seth Petry-Johnson" userId="9311b3db184b81f9" providerId="LiveId" clId="{00F86416-C820-414E-B3A8-CA13AEB4ABDD}" dt="2022-12-30T22:15:13.312" v="15011"/>
          <ac:cxnSpMkLst>
            <pc:docMk/>
            <pc:sldMk cId="3432767133" sldId="436"/>
            <ac:cxnSpMk id="50" creationId="{76250A67-CB9F-AC80-F3DB-03313A68A195}"/>
          </ac:cxnSpMkLst>
        </pc:cxnChg>
        <pc:cxnChg chg="add mod">
          <ac:chgData name="Seth Petry-Johnson" userId="9311b3db184b81f9" providerId="LiveId" clId="{00F86416-C820-414E-B3A8-CA13AEB4ABDD}" dt="2022-12-30T22:15:13.312" v="15011"/>
          <ac:cxnSpMkLst>
            <pc:docMk/>
            <pc:sldMk cId="3432767133" sldId="436"/>
            <ac:cxnSpMk id="51" creationId="{58C984C6-8E5A-F60D-47B5-E0D70192B087}"/>
          </ac:cxnSpMkLst>
        </pc:cxnChg>
        <pc:cxnChg chg="add mod">
          <ac:chgData name="Seth Petry-Johnson" userId="9311b3db184b81f9" providerId="LiveId" clId="{00F86416-C820-414E-B3A8-CA13AEB4ABDD}" dt="2022-12-30T22:15:13.312" v="15011"/>
          <ac:cxnSpMkLst>
            <pc:docMk/>
            <pc:sldMk cId="3432767133" sldId="436"/>
            <ac:cxnSpMk id="52" creationId="{3F061645-A2A0-FF58-67D3-BBADEDA0C4D4}"/>
          </ac:cxnSpMkLst>
        </pc:cxnChg>
      </pc:sldChg>
      <pc:sldChg chg="addSp delSp modSp add mod modTransition modAnim modNotesTx">
        <pc:chgData name="Seth Petry-Johnson" userId="9311b3db184b81f9" providerId="LiveId" clId="{00F86416-C820-414E-B3A8-CA13AEB4ABDD}" dt="2022-12-30T22:38:32.569" v="18066" actId="1036"/>
        <pc:sldMkLst>
          <pc:docMk/>
          <pc:sldMk cId="2376971392" sldId="437"/>
        </pc:sldMkLst>
        <pc:spChg chg="add mod">
          <ac:chgData name="Seth Petry-Johnson" userId="9311b3db184b81f9" providerId="LiveId" clId="{00F86416-C820-414E-B3A8-CA13AEB4ABDD}" dt="2022-12-30T22:37:34.897" v="17984" actId="13244"/>
          <ac:spMkLst>
            <pc:docMk/>
            <pc:sldMk cId="2376971392" sldId="437"/>
            <ac:spMk id="3" creationId="{4905AF2A-3C82-36B4-910E-66DC474E1DCA}"/>
          </ac:spMkLst>
        </pc:spChg>
        <pc:spChg chg="add mod">
          <ac:chgData name="Seth Petry-Johnson" userId="9311b3db184b81f9" providerId="LiveId" clId="{00F86416-C820-414E-B3A8-CA13AEB4ABDD}" dt="2022-12-30T22:37:34.897" v="17984" actId="13244"/>
          <ac:spMkLst>
            <pc:docMk/>
            <pc:sldMk cId="2376971392" sldId="437"/>
            <ac:spMk id="4" creationId="{9CBEF11A-3B1F-4CC3-21B8-27EB83A6A9C1}"/>
          </ac:spMkLst>
        </pc:spChg>
        <pc:spChg chg="add mod">
          <ac:chgData name="Seth Petry-Johnson" userId="9311b3db184b81f9" providerId="LiveId" clId="{00F86416-C820-414E-B3A8-CA13AEB4ABDD}" dt="2022-12-30T22:37:34.897" v="17984" actId="13244"/>
          <ac:spMkLst>
            <pc:docMk/>
            <pc:sldMk cId="2376971392" sldId="437"/>
            <ac:spMk id="5" creationId="{AC161CF8-47A2-9110-C575-8F9DF44C3F11}"/>
          </ac:spMkLst>
        </pc:spChg>
        <pc:spChg chg="add mod">
          <ac:chgData name="Seth Petry-Johnson" userId="9311b3db184b81f9" providerId="LiveId" clId="{00F86416-C820-414E-B3A8-CA13AEB4ABDD}" dt="2022-12-30T22:37:34.897" v="17984" actId="13244"/>
          <ac:spMkLst>
            <pc:docMk/>
            <pc:sldMk cId="2376971392" sldId="437"/>
            <ac:spMk id="8" creationId="{BBCEE791-EC99-7E47-1DC8-71DA4258EED1}"/>
          </ac:spMkLst>
        </pc:spChg>
        <pc:spChg chg="add mod ord">
          <ac:chgData name="Seth Petry-Johnson" userId="9311b3db184b81f9" providerId="LiveId" clId="{00F86416-C820-414E-B3A8-CA13AEB4ABDD}" dt="2022-12-30T22:37:38.777" v="17985" actId="13244"/>
          <ac:spMkLst>
            <pc:docMk/>
            <pc:sldMk cId="2376971392" sldId="437"/>
            <ac:spMk id="28" creationId="{B5A5DD88-6BE1-B69A-0A36-6E62F6CA6A5B}"/>
          </ac:spMkLst>
        </pc:spChg>
        <pc:picChg chg="del">
          <ac:chgData name="Seth Petry-Johnson" userId="9311b3db184b81f9" providerId="LiveId" clId="{00F86416-C820-414E-B3A8-CA13AEB4ABDD}" dt="2022-12-30T22:35:03.445" v="17713" actId="478"/>
          <ac:picMkLst>
            <pc:docMk/>
            <pc:sldMk cId="2376971392" sldId="437"/>
            <ac:picMk id="7" creationId="{DC297F18-467C-CE64-1B84-446BDDF9981E}"/>
          </ac:picMkLst>
        </pc:picChg>
        <pc:picChg chg="add mod">
          <ac:chgData name="Seth Petry-Johnson" userId="9311b3db184b81f9" providerId="LiveId" clId="{00F86416-C820-414E-B3A8-CA13AEB4ABDD}" dt="2022-12-30T22:38:32.569" v="18066" actId="1036"/>
          <ac:picMkLst>
            <pc:docMk/>
            <pc:sldMk cId="2376971392" sldId="437"/>
            <ac:picMk id="10" creationId="{C3F2D849-517B-D090-8097-C82100716745}"/>
          </ac:picMkLst>
        </pc:picChg>
        <pc:picChg chg="del">
          <ac:chgData name="Seth Petry-Johnson" userId="9311b3db184b81f9" providerId="LiveId" clId="{00F86416-C820-414E-B3A8-CA13AEB4ABDD}" dt="2022-12-30T22:35:02.414" v="17712" actId="478"/>
          <ac:picMkLst>
            <pc:docMk/>
            <pc:sldMk cId="2376971392" sldId="437"/>
            <ac:picMk id="33" creationId="{4416659F-1CC0-4373-209C-A0322607E990}"/>
          </ac:picMkLst>
        </pc:picChg>
      </pc:sldChg>
      <pc:sldChg chg="addSp delSp modSp add mod modTransition modAnim modNotesTx">
        <pc:chgData name="Seth Petry-Johnson" userId="9311b3db184b81f9" providerId="LiveId" clId="{00F86416-C820-414E-B3A8-CA13AEB4ABDD}" dt="2022-12-31T00:31:26.033" v="19024" actId="1038"/>
        <pc:sldMkLst>
          <pc:docMk/>
          <pc:sldMk cId="2263108884" sldId="438"/>
        </pc:sldMkLst>
        <pc:spChg chg="mod">
          <ac:chgData name="Seth Petry-Johnson" userId="9311b3db184b81f9" providerId="LiveId" clId="{00F86416-C820-414E-B3A8-CA13AEB4ABDD}" dt="2022-12-30T22:35:50.764" v="17872" actId="1037"/>
          <ac:spMkLst>
            <pc:docMk/>
            <pc:sldMk cId="2263108884" sldId="438"/>
            <ac:spMk id="2" creationId="{11CC5497-87CE-FE94-EFAD-F6D0A3E7A136}"/>
          </ac:spMkLst>
        </pc:spChg>
        <pc:spChg chg="add mod ord">
          <ac:chgData name="Seth Petry-Johnson" userId="9311b3db184b81f9" providerId="LiveId" clId="{00F86416-C820-414E-B3A8-CA13AEB4ABDD}" dt="2022-12-30T22:37:11.640" v="17915" actId="13244"/>
          <ac:spMkLst>
            <pc:docMk/>
            <pc:sldMk cId="2263108884" sldId="438"/>
            <ac:spMk id="3" creationId="{E69EE550-A594-A27B-0511-ED404332CA0A}"/>
          </ac:spMkLst>
        </pc:spChg>
        <pc:spChg chg="add mod">
          <ac:chgData name="Seth Petry-Johnson" userId="9311b3db184b81f9" providerId="LiveId" clId="{00F86416-C820-414E-B3A8-CA13AEB4ABDD}" dt="2022-12-30T22:37:04.747" v="17914" actId="13244"/>
          <ac:spMkLst>
            <pc:docMk/>
            <pc:sldMk cId="2263108884" sldId="438"/>
            <ac:spMk id="4" creationId="{ABDE6F31-155B-5F08-9A07-AD031BF8B111}"/>
          </ac:spMkLst>
        </pc:spChg>
        <pc:spChg chg="add mod">
          <ac:chgData name="Seth Petry-Johnson" userId="9311b3db184b81f9" providerId="LiveId" clId="{00F86416-C820-414E-B3A8-CA13AEB4ABDD}" dt="2022-12-30T22:37:04.747" v="17914" actId="13244"/>
          <ac:spMkLst>
            <pc:docMk/>
            <pc:sldMk cId="2263108884" sldId="438"/>
            <ac:spMk id="5" creationId="{8C59D883-0253-EFF4-8539-C21AA21DFE6F}"/>
          </ac:spMkLst>
        </pc:spChg>
        <pc:spChg chg="add mod">
          <ac:chgData name="Seth Petry-Johnson" userId="9311b3db184b81f9" providerId="LiveId" clId="{00F86416-C820-414E-B3A8-CA13AEB4ABDD}" dt="2022-12-30T22:37:04.747" v="17914" actId="13244"/>
          <ac:spMkLst>
            <pc:docMk/>
            <pc:sldMk cId="2263108884" sldId="438"/>
            <ac:spMk id="8" creationId="{EC22DAFC-8A8A-5D89-99CF-0025A740E5D0}"/>
          </ac:spMkLst>
        </pc:spChg>
        <pc:spChg chg="mod">
          <ac:chgData name="Seth Petry-Johnson" userId="9311b3db184b81f9" providerId="LiveId" clId="{00F86416-C820-414E-B3A8-CA13AEB4ABDD}" dt="2022-12-30T22:36:11.272" v="17912" actId="1035"/>
          <ac:spMkLst>
            <pc:docMk/>
            <pc:sldMk cId="2263108884" sldId="438"/>
            <ac:spMk id="9" creationId="{8750CEE0-1B81-D653-C27C-888E6304A43E}"/>
          </ac:spMkLst>
        </pc:spChg>
        <pc:spChg chg="add mod">
          <ac:chgData name="Seth Petry-Johnson" userId="9311b3db184b81f9" providerId="LiveId" clId="{00F86416-C820-414E-B3A8-CA13AEB4ABDD}" dt="2022-12-30T22:37:04.747" v="17914" actId="13244"/>
          <ac:spMkLst>
            <pc:docMk/>
            <pc:sldMk cId="2263108884" sldId="438"/>
            <ac:spMk id="10" creationId="{77D19F59-E7D9-719D-FFB2-D5AAC8E59386}"/>
          </ac:spMkLst>
        </pc:spChg>
        <pc:spChg chg="mod">
          <ac:chgData name="Seth Petry-Johnson" userId="9311b3db184b81f9" providerId="LiveId" clId="{00F86416-C820-414E-B3A8-CA13AEB4ABDD}" dt="2022-12-30T22:35:50.764" v="17872" actId="1037"/>
          <ac:spMkLst>
            <pc:docMk/>
            <pc:sldMk cId="2263108884" sldId="438"/>
            <ac:spMk id="11" creationId="{41C34D8C-DD34-9128-E94C-76BC581D768B}"/>
          </ac:spMkLst>
        </pc:spChg>
        <pc:spChg chg="mod">
          <ac:chgData name="Seth Petry-Johnson" userId="9311b3db184b81f9" providerId="LiveId" clId="{00F86416-C820-414E-B3A8-CA13AEB4ABDD}" dt="2022-12-30T22:35:50.764" v="17872" actId="1037"/>
          <ac:spMkLst>
            <pc:docMk/>
            <pc:sldMk cId="2263108884" sldId="438"/>
            <ac:spMk id="12" creationId="{A4A09518-6697-0B03-2A99-CDC14DD326BD}"/>
          </ac:spMkLst>
        </pc:spChg>
        <pc:spChg chg="mod">
          <ac:chgData name="Seth Petry-Johnson" userId="9311b3db184b81f9" providerId="LiveId" clId="{00F86416-C820-414E-B3A8-CA13AEB4ABDD}" dt="2022-12-30T22:35:42.527" v="17801" actId="1038"/>
          <ac:spMkLst>
            <pc:docMk/>
            <pc:sldMk cId="2263108884" sldId="438"/>
            <ac:spMk id="14" creationId="{588534B2-9A9E-3768-8CAA-57AF7D0C5146}"/>
          </ac:spMkLst>
        </pc:spChg>
        <pc:spChg chg="mod">
          <ac:chgData name="Seth Petry-Johnson" userId="9311b3db184b81f9" providerId="LiveId" clId="{00F86416-C820-414E-B3A8-CA13AEB4ABDD}" dt="2022-12-30T22:35:42.527" v="17801" actId="1038"/>
          <ac:spMkLst>
            <pc:docMk/>
            <pc:sldMk cId="2263108884" sldId="438"/>
            <ac:spMk id="15" creationId="{80CB381E-34C1-41DB-4E99-7A6DA860751B}"/>
          </ac:spMkLst>
        </pc:spChg>
        <pc:spChg chg="mod">
          <ac:chgData name="Seth Petry-Johnson" userId="9311b3db184b81f9" providerId="LiveId" clId="{00F86416-C820-414E-B3A8-CA13AEB4ABDD}" dt="2022-12-30T22:35:42.527" v="17801" actId="1038"/>
          <ac:spMkLst>
            <pc:docMk/>
            <pc:sldMk cId="2263108884" sldId="438"/>
            <ac:spMk id="17" creationId="{7DC70CD2-AB23-1158-F6C2-57E4130ECCF7}"/>
          </ac:spMkLst>
        </pc:spChg>
        <pc:picChg chg="mod">
          <ac:chgData name="Seth Petry-Johnson" userId="9311b3db184b81f9" providerId="LiveId" clId="{00F86416-C820-414E-B3A8-CA13AEB4ABDD}" dt="2022-12-30T22:35:42.527" v="17801" actId="1038"/>
          <ac:picMkLst>
            <pc:docMk/>
            <pc:sldMk cId="2263108884" sldId="438"/>
            <ac:picMk id="6" creationId="{B9FB5159-DFEC-8E84-FE57-E9DD7C3EFE5D}"/>
          </ac:picMkLst>
        </pc:picChg>
        <pc:picChg chg="del">
          <ac:chgData name="Seth Petry-Johnson" userId="9311b3db184b81f9" providerId="LiveId" clId="{00F86416-C820-414E-B3A8-CA13AEB4ABDD}" dt="2022-12-30T22:35:06.319" v="17715" actId="478"/>
          <ac:picMkLst>
            <pc:docMk/>
            <pc:sldMk cId="2263108884" sldId="438"/>
            <ac:picMk id="7" creationId="{DC297F18-467C-CE64-1B84-446BDDF9981E}"/>
          </ac:picMkLst>
        </pc:picChg>
        <pc:picChg chg="add mod">
          <ac:chgData name="Seth Petry-Johnson" userId="9311b3db184b81f9" providerId="LiveId" clId="{00F86416-C820-414E-B3A8-CA13AEB4ABDD}" dt="2022-12-30T22:37:53.365" v="17986" actId="13244"/>
          <ac:picMkLst>
            <pc:docMk/>
            <pc:sldMk cId="2263108884" sldId="438"/>
            <ac:picMk id="28" creationId="{F1259443-B7CA-F34A-7B6B-C6EBFA17C235}"/>
          </ac:picMkLst>
        </pc:picChg>
        <pc:picChg chg="mod">
          <ac:chgData name="Seth Petry-Johnson" userId="9311b3db184b81f9" providerId="LiveId" clId="{00F86416-C820-414E-B3A8-CA13AEB4ABDD}" dt="2022-12-30T22:35:50.764" v="17872" actId="1037"/>
          <ac:picMkLst>
            <pc:docMk/>
            <pc:sldMk cId="2263108884" sldId="438"/>
            <ac:picMk id="30" creationId="{68274F70-98EB-46D5-6A9F-77AADE468398}"/>
          </ac:picMkLst>
        </pc:picChg>
        <pc:picChg chg="add mod">
          <ac:chgData name="Seth Petry-Johnson" userId="9311b3db184b81f9" providerId="LiveId" clId="{00F86416-C820-414E-B3A8-CA13AEB4ABDD}" dt="2022-12-30T22:41:08.544" v="18069" actId="1076"/>
          <ac:picMkLst>
            <pc:docMk/>
            <pc:sldMk cId="2263108884" sldId="438"/>
            <ac:picMk id="31" creationId="{F774B3BF-0ADE-741D-C03D-7B891815757B}"/>
          </ac:picMkLst>
        </pc:picChg>
        <pc:picChg chg="del">
          <ac:chgData name="Seth Petry-Johnson" userId="9311b3db184b81f9" providerId="LiveId" clId="{00F86416-C820-414E-B3A8-CA13AEB4ABDD}" dt="2022-12-30T22:35:05.512" v="17714" actId="478"/>
          <ac:picMkLst>
            <pc:docMk/>
            <pc:sldMk cId="2263108884" sldId="438"/>
            <ac:picMk id="33" creationId="{4416659F-1CC0-4373-209C-A0322607E990}"/>
          </ac:picMkLst>
        </pc:picChg>
        <pc:picChg chg="add mod">
          <ac:chgData name="Seth Petry-Johnson" userId="9311b3db184b81f9" providerId="LiveId" clId="{00F86416-C820-414E-B3A8-CA13AEB4ABDD}" dt="2022-12-30T22:41:15.048" v="18072" actId="1076"/>
          <ac:picMkLst>
            <pc:docMk/>
            <pc:sldMk cId="2263108884" sldId="438"/>
            <ac:picMk id="34" creationId="{61E32506-8F68-1C87-1B8A-DAE45AEEBC1C}"/>
          </ac:picMkLst>
        </pc:picChg>
        <pc:picChg chg="add mod">
          <ac:chgData name="Seth Petry-Johnson" userId="9311b3db184b81f9" providerId="LiveId" clId="{00F86416-C820-414E-B3A8-CA13AEB4ABDD}" dt="2022-12-30T22:41:25.942" v="18074" actId="1076"/>
          <ac:picMkLst>
            <pc:docMk/>
            <pc:sldMk cId="2263108884" sldId="438"/>
            <ac:picMk id="35" creationId="{BCE167AF-F324-1CFE-71E4-B3A035115D83}"/>
          </ac:picMkLst>
        </pc:picChg>
        <pc:picChg chg="add del">
          <ac:chgData name="Seth Petry-Johnson" userId="9311b3db184b81f9" providerId="LiveId" clId="{00F86416-C820-414E-B3A8-CA13AEB4ABDD}" dt="2022-12-30T23:38:04.492" v="18733" actId="22"/>
          <ac:picMkLst>
            <pc:docMk/>
            <pc:sldMk cId="2263108884" sldId="438"/>
            <ac:picMk id="37" creationId="{1C272AC2-0C65-9AD2-EACC-F61FE90A198A}"/>
          </ac:picMkLst>
        </pc:picChg>
        <pc:picChg chg="add del mod">
          <ac:chgData name="Seth Petry-Johnson" userId="9311b3db184b81f9" providerId="LiveId" clId="{00F86416-C820-414E-B3A8-CA13AEB4ABDD}" dt="2022-12-31T00:29:04.979" v="18807"/>
          <ac:picMkLst>
            <pc:docMk/>
            <pc:sldMk cId="2263108884" sldId="438"/>
            <ac:picMk id="39" creationId="{8108E8F6-A426-57AF-3F9C-2AA7D8C4242E}"/>
          </ac:picMkLst>
        </pc:picChg>
        <pc:picChg chg="add mod ord">
          <ac:chgData name="Seth Petry-Johnson" userId="9311b3db184b81f9" providerId="LiveId" clId="{00F86416-C820-414E-B3A8-CA13AEB4ABDD}" dt="2022-12-31T00:31:26.033" v="19024" actId="1038"/>
          <ac:picMkLst>
            <pc:docMk/>
            <pc:sldMk cId="2263108884" sldId="438"/>
            <ac:picMk id="40" creationId="{8EDEFDB3-AADF-E488-16BA-A313D89089DE}"/>
          </ac:picMkLst>
        </pc:picChg>
        <pc:cxnChg chg="mod">
          <ac:chgData name="Seth Petry-Johnson" userId="9311b3db184b81f9" providerId="LiveId" clId="{00F86416-C820-414E-B3A8-CA13AEB4ABDD}" dt="2022-12-30T22:35:50.764" v="17872" actId="1037"/>
          <ac:cxnSpMkLst>
            <pc:docMk/>
            <pc:sldMk cId="2263108884" sldId="438"/>
            <ac:cxnSpMk id="13" creationId="{C5E7FFCB-52B7-7876-B4E0-908BD9CFE94C}"/>
          </ac:cxnSpMkLst>
        </pc:cxnChg>
        <pc:cxnChg chg="mod">
          <ac:chgData name="Seth Petry-Johnson" userId="9311b3db184b81f9" providerId="LiveId" clId="{00F86416-C820-414E-B3A8-CA13AEB4ABDD}" dt="2022-12-30T22:35:42.527" v="17801" actId="1038"/>
          <ac:cxnSpMkLst>
            <pc:docMk/>
            <pc:sldMk cId="2263108884" sldId="438"/>
            <ac:cxnSpMk id="18" creationId="{06895FE8-4F20-750C-DC7C-87D2F1CB32AB}"/>
          </ac:cxnSpMkLst>
        </pc:cxnChg>
        <pc:cxnChg chg="mod">
          <ac:chgData name="Seth Petry-Johnson" userId="9311b3db184b81f9" providerId="LiveId" clId="{00F86416-C820-414E-B3A8-CA13AEB4ABDD}" dt="2022-12-30T22:35:42.527" v="17801" actId="1038"/>
          <ac:cxnSpMkLst>
            <pc:docMk/>
            <pc:sldMk cId="2263108884" sldId="438"/>
            <ac:cxnSpMk id="23" creationId="{083952B2-4209-0134-B039-C8EA03907917}"/>
          </ac:cxnSpMkLst>
        </pc:cxnChg>
        <pc:cxnChg chg="mod">
          <ac:chgData name="Seth Petry-Johnson" userId="9311b3db184b81f9" providerId="LiveId" clId="{00F86416-C820-414E-B3A8-CA13AEB4ABDD}" dt="2022-12-30T22:35:50.764" v="17872" actId="1037"/>
          <ac:cxnSpMkLst>
            <pc:docMk/>
            <pc:sldMk cId="2263108884" sldId="438"/>
            <ac:cxnSpMk id="24" creationId="{728F3C26-0D9C-E5E1-CF11-CAA821DF1F3B}"/>
          </ac:cxnSpMkLst>
        </pc:cxnChg>
        <pc:cxnChg chg="mod">
          <ac:chgData name="Seth Petry-Johnson" userId="9311b3db184b81f9" providerId="LiveId" clId="{00F86416-C820-414E-B3A8-CA13AEB4ABDD}" dt="2022-12-30T22:35:42.527" v="17801" actId="1038"/>
          <ac:cxnSpMkLst>
            <pc:docMk/>
            <pc:sldMk cId="2263108884" sldId="438"/>
            <ac:cxnSpMk id="25" creationId="{D7F1324A-7731-A517-6B1E-6166669A93D9}"/>
          </ac:cxnSpMkLst>
        </pc:cxnChg>
        <pc:cxnChg chg="mod">
          <ac:chgData name="Seth Petry-Johnson" userId="9311b3db184b81f9" providerId="LiveId" clId="{00F86416-C820-414E-B3A8-CA13AEB4ABDD}" dt="2022-12-30T22:35:50.764" v="17872" actId="1037"/>
          <ac:cxnSpMkLst>
            <pc:docMk/>
            <pc:sldMk cId="2263108884" sldId="438"/>
            <ac:cxnSpMk id="27" creationId="{CDED95BB-FFCE-F54F-C2C0-EFA43B7EF72B}"/>
          </ac:cxnSpMkLst>
        </pc:cxnChg>
        <pc:cxnChg chg="del">
          <ac:chgData name="Seth Petry-Johnson" userId="9311b3db184b81f9" providerId="LiveId" clId="{00F86416-C820-414E-B3A8-CA13AEB4ABDD}" dt="2022-12-30T22:35:24.444" v="17716" actId="478"/>
          <ac:cxnSpMkLst>
            <pc:docMk/>
            <pc:sldMk cId="2263108884" sldId="438"/>
            <ac:cxnSpMk id="32" creationId="{74E71E06-65D3-9B5C-ADCE-5CFA7FA0AEAF}"/>
          </ac:cxnSpMkLst>
        </pc:cxnChg>
        <pc:cxnChg chg="del">
          <ac:chgData name="Seth Petry-Johnson" userId="9311b3db184b81f9" providerId="LiveId" clId="{00F86416-C820-414E-B3A8-CA13AEB4ABDD}" dt="2022-12-30T22:35:25.319" v="17717" actId="478"/>
          <ac:cxnSpMkLst>
            <pc:docMk/>
            <pc:sldMk cId="2263108884" sldId="438"/>
            <ac:cxnSpMk id="38" creationId="{838C815C-9104-7172-AED5-F66D8C010065}"/>
          </ac:cxnSpMkLst>
        </pc:cxnChg>
        <pc:cxnChg chg="del">
          <ac:chgData name="Seth Petry-Johnson" userId="9311b3db184b81f9" providerId="LiveId" clId="{00F86416-C820-414E-B3A8-CA13AEB4ABDD}" dt="2022-12-30T22:35:26.117" v="17718" actId="478"/>
          <ac:cxnSpMkLst>
            <pc:docMk/>
            <pc:sldMk cId="2263108884" sldId="438"/>
            <ac:cxnSpMk id="42" creationId="{41B275F4-1B2C-5293-D2C6-A135791B7AC9}"/>
          </ac:cxnSpMkLst>
        </pc:cxnChg>
      </pc:sldChg>
      <pc:sldChg chg="delSp modSp add del mod">
        <pc:chgData name="Seth Petry-Johnson" userId="9311b3db184b81f9" providerId="LiveId" clId="{00F86416-C820-414E-B3A8-CA13AEB4ABDD}" dt="2022-12-30T22:48:25.632" v="18527" actId="47"/>
        <pc:sldMkLst>
          <pc:docMk/>
          <pc:sldMk cId="2628178766" sldId="439"/>
        </pc:sldMkLst>
        <pc:spChg chg="del">
          <ac:chgData name="Seth Petry-Johnson" userId="9311b3db184b81f9" providerId="LiveId" clId="{00F86416-C820-414E-B3A8-CA13AEB4ABDD}" dt="2022-12-30T22:44:47.909" v="18460" actId="478"/>
          <ac:spMkLst>
            <pc:docMk/>
            <pc:sldMk cId="2628178766" sldId="439"/>
            <ac:spMk id="2" creationId="{11CC5497-87CE-FE94-EFAD-F6D0A3E7A136}"/>
          </ac:spMkLst>
        </pc:spChg>
        <pc:spChg chg="del">
          <ac:chgData name="Seth Petry-Johnson" userId="9311b3db184b81f9" providerId="LiveId" clId="{00F86416-C820-414E-B3A8-CA13AEB4ABDD}" dt="2022-12-30T22:44:58.838" v="18462" actId="478"/>
          <ac:spMkLst>
            <pc:docMk/>
            <pc:sldMk cId="2628178766" sldId="439"/>
            <ac:spMk id="9" creationId="{8750CEE0-1B81-D653-C27C-888E6304A43E}"/>
          </ac:spMkLst>
        </pc:spChg>
        <pc:spChg chg="del">
          <ac:chgData name="Seth Petry-Johnson" userId="9311b3db184b81f9" providerId="LiveId" clId="{00F86416-C820-414E-B3A8-CA13AEB4ABDD}" dt="2022-12-30T22:44:47.909" v="18460" actId="478"/>
          <ac:spMkLst>
            <pc:docMk/>
            <pc:sldMk cId="2628178766" sldId="439"/>
            <ac:spMk id="11" creationId="{41C34D8C-DD34-9128-E94C-76BC581D768B}"/>
          </ac:spMkLst>
        </pc:spChg>
        <pc:spChg chg="del">
          <ac:chgData name="Seth Petry-Johnson" userId="9311b3db184b81f9" providerId="LiveId" clId="{00F86416-C820-414E-B3A8-CA13AEB4ABDD}" dt="2022-12-30T22:44:47.909" v="18460" actId="478"/>
          <ac:spMkLst>
            <pc:docMk/>
            <pc:sldMk cId="2628178766" sldId="439"/>
            <ac:spMk id="12" creationId="{A4A09518-6697-0B03-2A99-CDC14DD326BD}"/>
          </ac:spMkLst>
        </pc:spChg>
        <pc:spChg chg="del">
          <ac:chgData name="Seth Petry-Johnson" userId="9311b3db184b81f9" providerId="LiveId" clId="{00F86416-C820-414E-B3A8-CA13AEB4ABDD}" dt="2022-12-30T22:44:52.027" v="18461" actId="478"/>
          <ac:spMkLst>
            <pc:docMk/>
            <pc:sldMk cId="2628178766" sldId="439"/>
            <ac:spMk id="14" creationId="{588534B2-9A9E-3768-8CAA-57AF7D0C5146}"/>
          </ac:spMkLst>
        </pc:spChg>
        <pc:spChg chg="del">
          <ac:chgData name="Seth Petry-Johnson" userId="9311b3db184b81f9" providerId="LiveId" clId="{00F86416-C820-414E-B3A8-CA13AEB4ABDD}" dt="2022-12-30T22:44:52.027" v="18461" actId="478"/>
          <ac:spMkLst>
            <pc:docMk/>
            <pc:sldMk cId="2628178766" sldId="439"/>
            <ac:spMk id="15" creationId="{80CB381E-34C1-41DB-4E99-7A6DA860751B}"/>
          </ac:spMkLst>
        </pc:spChg>
        <pc:spChg chg="del">
          <ac:chgData name="Seth Petry-Johnson" userId="9311b3db184b81f9" providerId="LiveId" clId="{00F86416-C820-414E-B3A8-CA13AEB4ABDD}" dt="2022-12-30T22:44:52.027" v="18461" actId="478"/>
          <ac:spMkLst>
            <pc:docMk/>
            <pc:sldMk cId="2628178766" sldId="439"/>
            <ac:spMk id="17" creationId="{7DC70CD2-AB23-1158-F6C2-57E4130ECCF7}"/>
          </ac:spMkLst>
        </pc:spChg>
        <pc:picChg chg="del">
          <ac:chgData name="Seth Petry-Johnson" userId="9311b3db184b81f9" providerId="LiveId" clId="{00F86416-C820-414E-B3A8-CA13AEB4ABDD}" dt="2022-12-30T22:44:52.027" v="18461" actId="478"/>
          <ac:picMkLst>
            <pc:docMk/>
            <pc:sldMk cId="2628178766" sldId="439"/>
            <ac:picMk id="6" creationId="{B9FB5159-DFEC-8E84-FE57-E9DD7C3EFE5D}"/>
          </ac:picMkLst>
        </pc:picChg>
        <pc:picChg chg="del">
          <ac:chgData name="Seth Petry-Johnson" userId="9311b3db184b81f9" providerId="LiveId" clId="{00F86416-C820-414E-B3A8-CA13AEB4ABDD}" dt="2022-12-30T22:44:47.909" v="18460" actId="478"/>
          <ac:picMkLst>
            <pc:docMk/>
            <pc:sldMk cId="2628178766" sldId="439"/>
            <ac:picMk id="30" creationId="{68274F70-98EB-46D5-6A9F-77AADE468398}"/>
          </ac:picMkLst>
        </pc:picChg>
        <pc:cxnChg chg="del">
          <ac:chgData name="Seth Petry-Johnson" userId="9311b3db184b81f9" providerId="LiveId" clId="{00F86416-C820-414E-B3A8-CA13AEB4ABDD}" dt="2022-12-30T22:44:47.909" v="18460" actId="478"/>
          <ac:cxnSpMkLst>
            <pc:docMk/>
            <pc:sldMk cId="2628178766" sldId="439"/>
            <ac:cxnSpMk id="13" creationId="{C5E7FFCB-52B7-7876-B4E0-908BD9CFE94C}"/>
          </ac:cxnSpMkLst>
        </pc:cxnChg>
        <pc:cxnChg chg="del">
          <ac:chgData name="Seth Petry-Johnson" userId="9311b3db184b81f9" providerId="LiveId" clId="{00F86416-C820-414E-B3A8-CA13AEB4ABDD}" dt="2022-12-30T22:44:52.027" v="18461" actId="478"/>
          <ac:cxnSpMkLst>
            <pc:docMk/>
            <pc:sldMk cId="2628178766" sldId="439"/>
            <ac:cxnSpMk id="18" creationId="{06895FE8-4F20-750C-DC7C-87D2F1CB32AB}"/>
          </ac:cxnSpMkLst>
        </pc:cxnChg>
        <pc:cxnChg chg="del mod">
          <ac:chgData name="Seth Petry-Johnson" userId="9311b3db184b81f9" providerId="LiveId" clId="{00F86416-C820-414E-B3A8-CA13AEB4ABDD}" dt="2022-12-30T22:44:52.027" v="18461" actId="478"/>
          <ac:cxnSpMkLst>
            <pc:docMk/>
            <pc:sldMk cId="2628178766" sldId="439"/>
            <ac:cxnSpMk id="23" creationId="{083952B2-4209-0134-B039-C8EA03907917}"/>
          </ac:cxnSpMkLst>
        </pc:cxnChg>
        <pc:cxnChg chg="del mod">
          <ac:chgData name="Seth Petry-Johnson" userId="9311b3db184b81f9" providerId="LiveId" clId="{00F86416-C820-414E-B3A8-CA13AEB4ABDD}" dt="2022-12-30T22:44:47.909" v="18460" actId="478"/>
          <ac:cxnSpMkLst>
            <pc:docMk/>
            <pc:sldMk cId="2628178766" sldId="439"/>
            <ac:cxnSpMk id="24" creationId="{728F3C26-0D9C-E5E1-CF11-CAA821DF1F3B}"/>
          </ac:cxnSpMkLst>
        </pc:cxnChg>
        <pc:cxnChg chg="del mod">
          <ac:chgData name="Seth Petry-Johnson" userId="9311b3db184b81f9" providerId="LiveId" clId="{00F86416-C820-414E-B3A8-CA13AEB4ABDD}" dt="2022-12-30T22:44:52.027" v="18461" actId="478"/>
          <ac:cxnSpMkLst>
            <pc:docMk/>
            <pc:sldMk cId="2628178766" sldId="439"/>
            <ac:cxnSpMk id="25" creationId="{D7F1324A-7731-A517-6B1E-6166669A93D9}"/>
          </ac:cxnSpMkLst>
        </pc:cxnChg>
        <pc:cxnChg chg="del mod">
          <ac:chgData name="Seth Petry-Johnson" userId="9311b3db184b81f9" providerId="LiveId" clId="{00F86416-C820-414E-B3A8-CA13AEB4ABDD}" dt="2022-12-30T22:44:47.909" v="18460" actId="478"/>
          <ac:cxnSpMkLst>
            <pc:docMk/>
            <pc:sldMk cId="2628178766" sldId="439"/>
            <ac:cxnSpMk id="27" creationId="{CDED95BB-FFCE-F54F-C2C0-EFA43B7EF72B}"/>
          </ac:cxnSpMkLst>
        </pc:cxnChg>
      </pc:sldChg>
      <pc:sldChg chg="addSp delSp modSp add mod modTransition modAnim modNotesTx">
        <pc:chgData name="Seth Petry-Johnson" userId="9311b3db184b81f9" providerId="LiveId" clId="{00F86416-C820-414E-B3A8-CA13AEB4ABDD}" dt="2022-12-31T00:31:57.284" v="19028"/>
        <pc:sldMkLst>
          <pc:docMk/>
          <pc:sldMk cId="643932964" sldId="440"/>
        </pc:sldMkLst>
        <pc:spChg chg="add del mod">
          <ac:chgData name="Seth Petry-Johnson" userId="9311b3db184b81f9" providerId="LiveId" clId="{00F86416-C820-414E-B3A8-CA13AEB4ABDD}" dt="2022-12-30T23:32:26.149" v="18608" actId="11529"/>
          <ac:spMkLst>
            <pc:docMk/>
            <pc:sldMk cId="643932964" sldId="440"/>
            <ac:spMk id="2" creationId="{A9011662-B844-4E94-0483-5F93DCC16505}"/>
          </ac:spMkLst>
        </pc:spChg>
        <pc:spChg chg="mod">
          <ac:chgData name="Seth Petry-Johnson" userId="9311b3db184b81f9" providerId="LiveId" clId="{00F86416-C820-414E-B3A8-CA13AEB4ABDD}" dt="2022-12-31T00:29:07.794" v="18809" actId="207"/>
          <ac:spMkLst>
            <pc:docMk/>
            <pc:sldMk cId="643932964" sldId="440"/>
            <ac:spMk id="3" creationId="{E69EE550-A594-A27B-0511-ED404332CA0A}"/>
          </ac:spMkLst>
        </pc:spChg>
        <pc:spChg chg="mod">
          <ac:chgData name="Seth Petry-Johnson" userId="9311b3db184b81f9" providerId="LiveId" clId="{00F86416-C820-414E-B3A8-CA13AEB4ABDD}" dt="2022-12-30T22:45:42.413" v="18526" actId="1036"/>
          <ac:spMkLst>
            <pc:docMk/>
            <pc:sldMk cId="643932964" sldId="440"/>
            <ac:spMk id="4" creationId="{ABDE6F31-155B-5F08-9A07-AD031BF8B111}"/>
          </ac:spMkLst>
        </pc:spChg>
        <pc:spChg chg="mod">
          <ac:chgData name="Seth Petry-Johnson" userId="9311b3db184b81f9" providerId="LiveId" clId="{00F86416-C820-414E-B3A8-CA13AEB4ABDD}" dt="2022-12-30T22:45:42.413" v="18526" actId="1036"/>
          <ac:spMkLst>
            <pc:docMk/>
            <pc:sldMk cId="643932964" sldId="440"/>
            <ac:spMk id="5" creationId="{8C59D883-0253-EFF4-8539-C21AA21DFE6F}"/>
          </ac:spMkLst>
        </pc:spChg>
        <pc:spChg chg="mod">
          <ac:chgData name="Seth Petry-Johnson" userId="9311b3db184b81f9" providerId="LiveId" clId="{00F86416-C820-414E-B3A8-CA13AEB4ABDD}" dt="2022-12-30T22:45:42.413" v="18526" actId="1036"/>
          <ac:spMkLst>
            <pc:docMk/>
            <pc:sldMk cId="643932964" sldId="440"/>
            <ac:spMk id="8" creationId="{EC22DAFC-8A8A-5D89-99CF-0025A740E5D0}"/>
          </ac:spMkLst>
        </pc:spChg>
        <pc:spChg chg="mod">
          <ac:chgData name="Seth Petry-Johnson" userId="9311b3db184b81f9" providerId="LiveId" clId="{00F86416-C820-414E-B3A8-CA13AEB4ABDD}" dt="2022-12-31T00:31:11.528" v="18955" actId="20577"/>
          <ac:spMkLst>
            <pc:docMk/>
            <pc:sldMk cId="643932964" sldId="440"/>
            <ac:spMk id="10" creationId="{77D19F59-E7D9-719D-FFB2-D5AAC8E59386}"/>
          </ac:spMkLst>
        </pc:spChg>
        <pc:picChg chg="add del mod">
          <ac:chgData name="Seth Petry-Johnson" userId="9311b3db184b81f9" providerId="LiveId" clId="{00F86416-C820-414E-B3A8-CA13AEB4ABDD}" dt="2022-12-31T00:29:09.509" v="18814" actId="22"/>
          <ac:picMkLst>
            <pc:docMk/>
            <pc:sldMk cId="643932964" sldId="440"/>
            <ac:picMk id="7" creationId="{2FE51511-AB75-1E87-56B8-1541D709A112}"/>
          </ac:picMkLst>
        </pc:picChg>
        <pc:picChg chg="add del mod ord">
          <ac:chgData name="Seth Petry-Johnson" userId="9311b3db184b81f9" providerId="LiveId" clId="{00F86416-C820-414E-B3A8-CA13AEB4ABDD}" dt="2022-12-31T00:30:11.988" v="18932" actId="478"/>
          <ac:picMkLst>
            <pc:docMk/>
            <pc:sldMk cId="643932964" sldId="440"/>
            <ac:picMk id="11" creationId="{AB785FAE-DE9C-F914-F132-7CE05FF6807A}"/>
          </ac:picMkLst>
        </pc:picChg>
        <pc:picChg chg="add mod ord">
          <ac:chgData name="Seth Petry-Johnson" userId="9311b3db184b81f9" providerId="LiveId" clId="{00F86416-C820-414E-B3A8-CA13AEB4ABDD}" dt="2022-12-31T00:30:42.638" v="18938" actId="1076"/>
          <ac:picMkLst>
            <pc:docMk/>
            <pc:sldMk cId="643932964" sldId="440"/>
            <ac:picMk id="13" creationId="{E0B4BAFD-17B8-A666-037E-2572490E6B49}"/>
          </ac:picMkLst>
        </pc:picChg>
        <pc:picChg chg="mod">
          <ac:chgData name="Seth Petry-Johnson" userId="9311b3db184b81f9" providerId="LiveId" clId="{00F86416-C820-414E-B3A8-CA13AEB4ABDD}" dt="2022-12-30T23:36:22.555" v="18652" actId="14826"/>
          <ac:picMkLst>
            <pc:docMk/>
            <pc:sldMk cId="643932964" sldId="440"/>
            <ac:picMk id="28" creationId="{F1259443-B7CA-F34A-7B6B-C6EBFA17C235}"/>
          </ac:picMkLst>
        </pc:picChg>
        <pc:picChg chg="mod">
          <ac:chgData name="Seth Petry-Johnson" userId="9311b3db184b81f9" providerId="LiveId" clId="{00F86416-C820-414E-B3A8-CA13AEB4ABDD}" dt="2022-12-30T22:45:42.413" v="18526" actId="1036"/>
          <ac:picMkLst>
            <pc:docMk/>
            <pc:sldMk cId="643932964" sldId="440"/>
            <ac:picMk id="31" creationId="{F774B3BF-0ADE-741D-C03D-7B891815757B}"/>
          </ac:picMkLst>
        </pc:picChg>
        <pc:picChg chg="mod">
          <ac:chgData name="Seth Petry-Johnson" userId="9311b3db184b81f9" providerId="LiveId" clId="{00F86416-C820-414E-B3A8-CA13AEB4ABDD}" dt="2022-12-30T22:45:42.413" v="18526" actId="1036"/>
          <ac:picMkLst>
            <pc:docMk/>
            <pc:sldMk cId="643932964" sldId="440"/>
            <ac:picMk id="34" creationId="{61E32506-8F68-1C87-1B8A-DAE45AEEBC1C}"/>
          </ac:picMkLst>
        </pc:picChg>
        <pc:picChg chg="mod">
          <ac:chgData name="Seth Petry-Johnson" userId="9311b3db184b81f9" providerId="LiveId" clId="{00F86416-C820-414E-B3A8-CA13AEB4ABDD}" dt="2022-12-30T22:45:42.413" v="18526" actId="1036"/>
          <ac:picMkLst>
            <pc:docMk/>
            <pc:sldMk cId="643932964" sldId="440"/>
            <ac:picMk id="35" creationId="{BCE167AF-F324-1CFE-71E4-B3A035115D83}"/>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DB9D-4305-A2A4-7F281BA71AA8}"/>
              </c:ext>
            </c:extLst>
          </c:dPt>
          <c:dPt>
            <c:idx val="1"/>
            <c:bubble3D val="0"/>
            <c:spPr>
              <a:solidFill>
                <a:schemeClr val="bg2"/>
              </a:solidFill>
              <a:ln w="19050">
                <a:solidFill>
                  <a:schemeClr val="lt1"/>
                </a:solidFill>
              </a:ln>
              <a:effectLst/>
            </c:spPr>
            <c:extLst>
              <c:ext xmlns:c16="http://schemas.microsoft.com/office/drawing/2014/chart" uri="{C3380CC4-5D6E-409C-BE32-E72D297353CC}">
                <c16:uniqueId val="{00000003-DB9D-4305-A2A4-7F281BA71AA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B9D-4305-A2A4-7F281BA71AA8}"/>
              </c:ext>
            </c:extLst>
          </c:dPt>
          <c:cat>
            <c:strRef>
              <c:f>Sheet1!$A$2:$A$4</c:f>
              <c:strCache>
                <c:ptCount val="2"/>
                <c:pt idx="0">
                  <c:v>Burnt</c:v>
                </c:pt>
                <c:pt idx="1">
                  <c:v>Not Burnt</c:v>
                </c:pt>
              </c:strCache>
            </c:strRef>
          </c:cat>
          <c:val>
            <c:numRef>
              <c:f>Sheet1!$B$2:$B$4</c:f>
              <c:numCache>
                <c:formatCode>0%</c:formatCode>
                <c:ptCount val="3"/>
                <c:pt idx="0">
                  <c:v>0.76</c:v>
                </c:pt>
                <c:pt idx="1">
                  <c:v>0.24</c:v>
                </c:pt>
              </c:numCache>
            </c:numRef>
          </c:val>
          <c:extLst>
            <c:ext xmlns:c16="http://schemas.microsoft.com/office/drawing/2014/chart" uri="{C3380CC4-5D6E-409C-BE32-E72D297353CC}">
              <c16:uniqueId val="{00000006-DB9D-4305-A2A4-7F281BA71AA8}"/>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DBDDAA-489A-4647-94ED-1DBF15A69E49}" type="datetimeFigureOut">
              <a:rPr lang="en-US" smtClean="0"/>
              <a:t>12/30/2022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6C1312-4B18-4E3A-902A-FF9C4ADCB029}" type="slidenum">
              <a:rPr lang="en-US" smtClean="0"/>
              <a:t>‹#›</a:t>
            </a:fld>
            <a:endParaRPr lang="en-US"/>
          </a:p>
        </p:txBody>
      </p:sp>
    </p:spTree>
    <p:extLst>
      <p:ext uri="{BB962C8B-B14F-4D97-AF65-F5344CB8AC3E}">
        <p14:creationId xmlns:p14="http://schemas.microsoft.com/office/powerpoint/2010/main" val="1056036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dirty="0"/>
              <a:t>Welcome to my talk on burnout. </a:t>
            </a:r>
          </a:p>
          <a:p>
            <a:endParaRPr lang="en-US" sz="700" dirty="0"/>
          </a:p>
          <a:p>
            <a:r>
              <a:rPr lang="en-US" sz="700" dirty="0"/>
              <a:t>I want to set the stage for this session by taking you on a brief trip backwards through time to 2020. You might recall that it was a fairly stressful time, what with the pandemic and the politics and all the upheaval in the workplace. </a:t>
            </a:r>
          </a:p>
          <a:p>
            <a:endParaRPr lang="en-US" sz="700" dirty="0"/>
          </a:p>
          <a:p>
            <a:r>
              <a:rPr lang="en-US" sz="700" dirty="0"/>
              <a:t>Lots of people were stressed out by being forced to suddenly work from home, whether or not they </a:t>
            </a:r>
            <a:r>
              <a:rPr lang="en-US" sz="700" i="1" dirty="0"/>
              <a:t>wanted </a:t>
            </a:r>
            <a:r>
              <a:rPr lang="en-US" sz="700" i="0" dirty="0"/>
              <a:t>to do so or had an area of their home </a:t>
            </a:r>
            <a:r>
              <a:rPr lang="en-US" sz="700" dirty="0"/>
              <a:t>that was </a:t>
            </a:r>
            <a:r>
              <a:rPr lang="en-US" sz="700" i="0" dirty="0"/>
              <a:t>conducive to it.</a:t>
            </a:r>
          </a:p>
          <a:p>
            <a:endParaRPr lang="en-US" sz="700" i="0" dirty="0"/>
          </a:p>
          <a:p>
            <a:r>
              <a:rPr lang="en-US" sz="700" i="0" dirty="0"/>
              <a:t>Other people, like myself, were already working from home and were quite used to it, so that part wasn’t stressful. But we weren’t necessarily used to </a:t>
            </a:r>
            <a:r>
              <a:rPr lang="en-US" sz="700" i="1" dirty="0"/>
              <a:t>sharing </a:t>
            </a:r>
            <a:r>
              <a:rPr lang="en-US" sz="700" i="0" dirty="0"/>
              <a:t>our nice, clean, quiet homes with the kids and spouses that were suddenly there all day long, every single day.</a:t>
            </a:r>
          </a:p>
          <a:p>
            <a:endParaRPr lang="en-US" sz="700" i="0" dirty="0"/>
          </a:p>
          <a:p>
            <a:r>
              <a:rPr lang="en-US" sz="700" i="0" dirty="0"/>
              <a:t>And don’t even get me started on remote learning; anyone that’s put an ADHD third grader through virtual school while working their own full-time job deserves combat pay, in my opinion.</a:t>
            </a:r>
            <a:endParaRPr lang="en-US" sz="700" dirty="0"/>
          </a:p>
        </p:txBody>
      </p:sp>
      <p:sp>
        <p:nvSpPr>
          <p:cNvPr id="4" name="Slide Number Placeholder 3"/>
          <p:cNvSpPr>
            <a:spLocks noGrp="1"/>
          </p:cNvSpPr>
          <p:nvPr>
            <p:ph type="sldNum" sz="quarter" idx="5"/>
          </p:nvPr>
        </p:nvSpPr>
        <p:spPr/>
        <p:txBody>
          <a:bodyPr/>
          <a:lstStyle/>
          <a:p>
            <a:fld id="{B16C1312-4B18-4E3A-902A-FF9C4ADCB029}" type="slidenum">
              <a:rPr lang="en-US" smtClean="0"/>
              <a:t>2</a:t>
            </a:fld>
            <a:endParaRPr lang="en-US"/>
          </a:p>
        </p:txBody>
      </p:sp>
    </p:spTree>
    <p:extLst>
      <p:ext uri="{BB962C8B-B14F-4D97-AF65-F5344CB8AC3E}">
        <p14:creationId xmlns:p14="http://schemas.microsoft.com/office/powerpoint/2010/main" val="2652530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 Gallup study found that burned-out employees are </a:t>
            </a:r>
            <a:r>
              <a:rPr lang="en-US" b="1" dirty="0"/>
              <a:t>63% more likely to take a sick day</a:t>
            </a:r>
            <a:r>
              <a:rPr lang="en-US" b="0" dirty="0"/>
              <a:t> and </a:t>
            </a:r>
            <a:r>
              <a:rPr lang="en-US" b="1" dirty="0"/>
              <a:t>2.6 times more likely to actively seek a new job,</a:t>
            </a:r>
            <a:r>
              <a:rPr lang="en-US" b="0" dirty="0"/>
              <a:t> leading to even more wasted money.</a:t>
            </a:r>
            <a:endParaRPr lang="en-US" b="1" dirty="0"/>
          </a:p>
          <a:p>
            <a:endParaRPr lang="en-US" b="1" dirty="0"/>
          </a:p>
          <a:p>
            <a:r>
              <a:rPr lang="en-US" dirty="0"/>
              <a:t>On average, replacing a full-time employee can cost over $15,000, and that doesn’t take into consideration the sort of cascading turnover we were worried about at my company.</a:t>
            </a:r>
          </a:p>
          <a:p>
            <a:endParaRPr lang="en-US" dirty="0"/>
          </a:p>
          <a:p>
            <a:r>
              <a:rPr lang="en-US" b="1" dirty="0"/>
              <a:t>(transition)</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have more stats like this, but I don’t think I need them because I don’t think you all need too much convincing that burnout is a problem.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much more interesting to talk about what </a:t>
            </a:r>
            <a:r>
              <a:rPr lang="en-US" i="1" dirty="0"/>
              <a:t>causes </a:t>
            </a:r>
            <a:r>
              <a:rPr lang="en-US" i="0" dirty="0"/>
              <a:t>burnout, and how we progress through it. </a:t>
            </a:r>
            <a:endParaRPr lang="en-US" dirty="0"/>
          </a:p>
          <a:p>
            <a:endParaRPr lang="en-US" b="1" dirty="0"/>
          </a:p>
          <a:p>
            <a:r>
              <a:rPr lang="en-US" b="0" dirty="0"/>
              <a:t>Most of my research comes from three different publications.</a:t>
            </a:r>
          </a:p>
          <a:p>
            <a:endParaRPr lang="en-US" dirty="0"/>
          </a:p>
          <a:p>
            <a:endParaRPr lang="en-US" dirty="0"/>
          </a:p>
          <a:p>
            <a:r>
              <a:rPr lang="en-US" dirty="0"/>
              <a:t>http://hbswk.hbs.edu/item/national-health-costs-could-decrease-if-managers-reduce-work-stress</a:t>
            </a:r>
          </a:p>
        </p:txBody>
      </p:sp>
      <p:sp>
        <p:nvSpPr>
          <p:cNvPr id="4" name="Slide Number Placeholder 3"/>
          <p:cNvSpPr>
            <a:spLocks noGrp="1"/>
          </p:cNvSpPr>
          <p:nvPr>
            <p:ph type="sldNum" sz="quarter" idx="5"/>
          </p:nvPr>
        </p:nvSpPr>
        <p:spPr/>
        <p:txBody>
          <a:bodyPr/>
          <a:lstStyle/>
          <a:p>
            <a:fld id="{B16C1312-4B18-4E3A-902A-FF9C4ADCB029}" type="slidenum">
              <a:rPr lang="en-US" smtClean="0"/>
              <a:t>11</a:t>
            </a:fld>
            <a:endParaRPr lang="en-US"/>
          </a:p>
        </p:txBody>
      </p:sp>
    </p:spTree>
    <p:extLst>
      <p:ext uri="{BB962C8B-B14F-4D97-AF65-F5344CB8AC3E}">
        <p14:creationId xmlns:p14="http://schemas.microsoft.com/office/powerpoint/2010/main" val="3585948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is the Maslach Burnout Inventory, which was first published in 1981. That seems like a long time, but there was a ton of research into burnout in the ‘80s, and there has been follow up research performed since then.</a:t>
            </a:r>
          </a:p>
        </p:txBody>
      </p:sp>
      <p:sp>
        <p:nvSpPr>
          <p:cNvPr id="4" name="Slide Number Placeholder 3"/>
          <p:cNvSpPr>
            <a:spLocks noGrp="1"/>
          </p:cNvSpPr>
          <p:nvPr>
            <p:ph type="sldNum" sz="quarter" idx="5"/>
          </p:nvPr>
        </p:nvSpPr>
        <p:spPr/>
        <p:txBody>
          <a:bodyPr/>
          <a:lstStyle/>
          <a:p>
            <a:fld id="{B16C1312-4B18-4E3A-902A-FF9C4ADCB029}" type="slidenum">
              <a:rPr lang="en-US" smtClean="0"/>
              <a:t>12</a:t>
            </a:fld>
            <a:endParaRPr lang="en-US"/>
          </a:p>
        </p:txBody>
      </p:sp>
    </p:spTree>
    <p:extLst>
      <p:ext uri="{BB962C8B-B14F-4D97-AF65-F5344CB8AC3E}">
        <p14:creationId xmlns:p14="http://schemas.microsoft.com/office/powerpoint/2010/main" val="851031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resource I used was the Work/Stress Connection by Robert </a:t>
            </a:r>
            <a:r>
              <a:rPr lang="en-US" dirty="0" err="1"/>
              <a:t>Veninga</a:t>
            </a:r>
            <a:r>
              <a:rPr lang="en-US" dirty="0"/>
              <a:t> and James Spradley. This was also published in 1981 but is still considered one of the preeminent works on burnout; if you go home and do a web search right now, and you look at web articles published in the last year or two, many of them are based on the burnout model that </a:t>
            </a:r>
            <a:r>
              <a:rPr lang="en-US" dirty="0" err="1"/>
              <a:t>Veninga</a:t>
            </a:r>
            <a:r>
              <a:rPr lang="en-US" dirty="0"/>
              <a:t> and Spradley developed.</a:t>
            </a:r>
          </a:p>
        </p:txBody>
      </p:sp>
      <p:sp>
        <p:nvSpPr>
          <p:cNvPr id="4" name="Slide Number Placeholder 3"/>
          <p:cNvSpPr>
            <a:spLocks noGrp="1"/>
          </p:cNvSpPr>
          <p:nvPr>
            <p:ph type="sldNum" sz="quarter" idx="5"/>
          </p:nvPr>
        </p:nvSpPr>
        <p:spPr/>
        <p:txBody>
          <a:bodyPr/>
          <a:lstStyle/>
          <a:p>
            <a:fld id="{B16C1312-4B18-4E3A-902A-FF9C4ADCB029}" type="slidenum">
              <a:rPr lang="en-US" smtClean="0"/>
              <a:t>13</a:t>
            </a:fld>
            <a:endParaRPr lang="en-US"/>
          </a:p>
        </p:txBody>
      </p:sp>
    </p:spTree>
    <p:extLst>
      <p:ext uri="{BB962C8B-B14F-4D97-AF65-F5344CB8AC3E}">
        <p14:creationId xmlns:p14="http://schemas.microsoft.com/office/powerpoint/2010/main" val="3100377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book I referenced was Women’s Burnout by Herbert </a:t>
            </a:r>
            <a:r>
              <a:rPr lang="en-US" dirty="0" err="1"/>
              <a:t>Fruedenberger</a:t>
            </a:r>
            <a:r>
              <a:rPr lang="en-US" dirty="0"/>
              <a:t> and Gail North, which came out in ‘85.  Like I said the 80s were a </a:t>
            </a:r>
            <a:r>
              <a:rPr lang="en-US" dirty="0" err="1"/>
              <a:t>hoppin</a:t>
            </a:r>
            <a:r>
              <a:rPr lang="en-US" dirty="0"/>
              <a:t>’ time for burnout research.</a:t>
            </a:r>
          </a:p>
          <a:p>
            <a:endParaRPr lang="en-US" dirty="0"/>
          </a:p>
          <a:p>
            <a:r>
              <a:rPr lang="en-US" dirty="0"/>
              <a:t>Even though this book was ostensibly written about </a:t>
            </a:r>
            <a:r>
              <a:rPr lang="en-US" i="1" dirty="0"/>
              <a:t>women’s </a:t>
            </a:r>
            <a:r>
              <a:rPr lang="en-US" i="0" dirty="0"/>
              <a:t>burnout, it is widely referenced today as having a more detailed general purpose burnout model than </a:t>
            </a:r>
            <a:r>
              <a:rPr lang="en-US" i="0" dirty="0" err="1"/>
              <a:t>Veninga</a:t>
            </a:r>
            <a:r>
              <a:rPr lang="en-US" i="0" dirty="0"/>
              <a:t> and Spradley.</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14</a:t>
            </a:fld>
            <a:endParaRPr lang="en-US"/>
          </a:p>
        </p:txBody>
      </p:sp>
    </p:spTree>
    <p:extLst>
      <p:ext uri="{BB962C8B-B14F-4D97-AF65-F5344CB8AC3E}">
        <p14:creationId xmlns:p14="http://schemas.microsoft.com/office/powerpoint/2010/main" val="1146505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three publications are all based on different research and offer a different perspective on burnout, but they generally agree that burnout is </a:t>
            </a:r>
            <a:r>
              <a:rPr lang="en-US" i="1" dirty="0"/>
              <a:t>syndrome</a:t>
            </a:r>
            <a:r>
              <a:rPr lang="en-US" i="0" dirty="0"/>
              <a:t>, not a specific diagnosis. </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15</a:t>
            </a:fld>
            <a:endParaRPr lang="en-US"/>
          </a:p>
        </p:txBody>
      </p:sp>
    </p:spTree>
    <p:extLst>
      <p:ext uri="{BB962C8B-B14F-4D97-AF65-F5344CB8AC3E}">
        <p14:creationId xmlns:p14="http://schemas.microsoft.com/office/powerpoint/2010/main" val="3150582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syndrome is just a group of symptoms that tend to occur together.</a:t>
            </a:r>
          </a:p>
          <a:p>
            <a:endParaRPr lang="en-US" dirty="0"/>
          </a:p>
          <a:p>
            <a:r>
              <a:rPr lang="en-US" dirty="0"/>
              <a:t>There’s no burnout bacteria or virus, there’s no blood test that you can take to determine if you’re burnt out, any sort of “diagnosis” is based on the </a:t>
            </a:r>
            <a:r>
              <a:rPr lang="en-US" i="1" dirty="0"/>
              <a:t>symptoms of burnout </a:t>
            </a:r>
            <a:r>
              <a:rPr lang="en-US" i="0" dirty="0"/>
              <a:t>that you report experiencing.</a:t>
            </a:r>
          </a:p>
          <a:p>
            <a:endParaRPr lang="en-US" i="0" dirty="0"/>
          </a:p>
          <a:p>
            <a:r>
              <a:rPr lang="en-US" i="0" dirty="0"/>
              <a:t>These symptoms can include a significant lack of energy, loss of motivation, withdrawing from relationships, etc. We’ll talk more about these symptoms in a minute.</a:t>
            </a:r>
          </a:p>
          <a:p>
            <a:endParaRPr lang="en-US" i="0" dirty="0"/>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16</a:t>
            </a:fld>
            <a:endParaRPr lang="en-US"/>
          </a:p>
        </p:txBody>
      </p:sp>
    </p:spTree>
    <p:extLst>
      <p:ext uri="{BB962C8B-B14F-4D97-AF65-F5344CB8AC3E}">
        <p14:creationId xmlns:p14="http://schemas.microsoft.com/office/powerpoint/2010/main" val="283764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do, however, it’s worth pointing out that many of those same symptoms </a:t>
            </a:r>
            <a:r>
              <a:rPr lang="en-US" i="1" dirty="0"/>
              <a:t>also </a:t>
            </a:r>
            <a:r>
              <a:rPr lang="en-US" i="0" dirty="0"/>
              <a:t>accompany depression. </a:t>
            </a:r>
          </a:p>
          <a:p>
            <a:endParaRPr lang="en-US" i="0" dirty="0"/>
          </a:p>
          <a:p>
            <a:r>
              <a:rPr lang="en-US" i="0" dirty="0"/>
              <a:t>This is where I remind you all that the human brain is a complex organ, that I am not a doctor, and that you definitely shouldn’t take medical advice from a used-to-be programmer at a technical conference. </a:t>
            </a:r>
          </a:p>
          <a:p>
            <a:endParaRPr lang="en-US" i="0" dirty="0"/>
          </a:p>
          <a:p>
            <a:r>
              <a:rPr lang="en-US" i="0" dirty="0"/>
              <a:t>Depression can make burnout worse, and burnout can make depression worse, so it’s never a bad idea to talk to your doctor for some insight.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17</a:t>
            </a:fld>
            <a:endParaRPr lang="en-US"/>
          </a:p>
        </p:txBody>
      </p:sp>
    </p:spTree>
    <p:extLst>
      <p:ext uri="{BB962C8B-B14F-4D97-AF65-F5344CB8AC3E}">
        <p14:creationId xmlns:p14="http://schemas.microsoft.com/office/powerpoint/2010/main" val="2602283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Whereas depression can be caused by chemical imbalances in the brain, all three of these publications agree that burnout is a response to chronic, unmanaged </a:t>
            </a:r>
            <a:r>
              <a:rPr lang="en-US" b="1" dirty="0"/>
              <a:t>stress</a:t>
            </a:r>
            <a:r>
              <a:rPr lang="en-US" dirty="0"/>
              <a:t> </a:t>
            </a:r>
            <a:r>
              <a:rPr lang="en-US" b="1" i="0" dirty="0"/>
              <a:t>in the workplace</a:t>
            </a:r>
            <a:r>
              <a:rPr lang="en-US" b="0" i="0" dirty="0"/>
              <a:t>.</a:t>
            </a:r>
          </a:p>
          <a:p>
            <a:endParaRPr lang="en-US" b="0" i="0" dirty="0"/>
          </a:p>
          <a:p>
            <a:r>
              <a:rPr lang="en-US" b="0" i="0" dirty="0"/>
              <a:t>That “workplace” distinction is important; these publications, and therefore this session, focus entirely on burnout at work. We’re not talking about how my daughter gets “burned out on chicken” when I cook it four nights in a row, or how you may get worn down by caring for an aging parent or whatever. We are talking specifically about how stress you experience </a:t>
            </a:r>
            <a:r>
              <a:rPr lang="en-US" b="0" i="1" dirty="0"/>
              <a:t>at work</a:t>
            </a:r>
            <a:r>
              <a:rPr lang="en-US" b="0" i="0" dirty="0"/>
              <a:t> affects your ability to do your job and interact with your coworkers.</a:t>
            </a:r>
          </a:p>
          <a:p>
            <a:endParaRPr lang="en-US" b="0" i="0" dirty="0"/>
          </a:p>
          <a:p>
            <a:r>
              <a:rPr lang="en-US" b="0" i="0" dirty="0"/>
              <a:t>Burnout at home surely exists, it just isn’t in scope for this discussion.</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18</a:t>
            </a:fld>
            <a:endParaRPr lang="en-US"/>
          </a:p>
        </p:txBody>
      </p:sp>
    </p:spTree>
    <p:extLst>
      <p:ext uri="{BB962C8B-B14F-4D97-AF65-F5344CB8AC3E}">
        <p14:creationId xmlns:p14="http://schemas.microsoft.com/office/powerpoint/2010/main" val="2992480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publications agree that burnout is a response to </a:t>
            </a:r>
            <a:r>
              <a:rPr lang="en-US" b="1" dirty="0"/>
              <a:t>chronic, unmanaged stress</a:t>
            </a:r>
            <a:r>
              <a:rPr lang="en-US" dirty="0"/>
              <a:t>, but they model that stress response differently. </a:t>
            </a:r>
          </a:p>
          <a:p>
            <a:endParaRPr lang="en-US" dirty="0"/>
          </a:p>
          <a:p>
            <a:r>
              <a:rPr lang="en-US" dirty="0"/>
              <a:t>Comparing how they model stress is interesting because it helps us understand how we move through the different stages of burnout.</a:t>
            </a:r>
          </a:p>
          <a:p>
            <a:endParaRPr lang="en-US" dirty="0"/>
          </a:p>
          <a:p>
            <a:r>
              <a:rPr lang="en-US" dirty="0"/>
              <a:t>Let’s start with </a:t>
            </a:r>
            <a:r>
              <a:rPr lang="en-US" dirty="0" err="1"/>
              <a:t>Veninga</a:t>
            </a:r>
            <a:r>
              <a:rPr lang="en-US" dirty="0"/>
              <a:t> and Spradley, who have a 5-stage model of burnout.</a:t>
            </a:r>
          </a:p>
        </p:txBody>
      </p:sp>
      <p:sp>
        <p:nvSpPr>
          <p:cNvPr id="4" name="Slide Number Placeholder 3"/>
          <p:cNvSpPr>
            <a:spLocks noGrp="1"/>
          </p:cNvSpPr>
          <p:nvPr>
            <p:ph type="sldNum" sz="quarter" idx="5"/>
          </p:nvPr>
        </p:nvSpPr>
        <p:spPr/>
        <p:txBody>
          <a:bodyPr/>
          <a:lstStyle/>
          <a:p>
            <a:fld id="{B16C1312-4B18-4E3A-902A-FF9C4ADCB029}" type="slidenum">
              <a:rPr lang="en-US" smtClean="0"/>
              <a:t>19</a:t>
            </a:fld>
            <a:endParaRPr lang="en-US"/>
          </a:p>
        </p:txBody>
      </p:sp>
    </p:spTree>
    <p:extLst>
      <p:ext uri="{BB962C8B-B14F-4D97-AF65-F5344CB8AC3E}">
        <p14:creationId xmlns:p14="http://schemas.microsoft.com/office/powerpoint/2010/main" val="30624640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This model begins with the “Honeymoon Phase”. Most workers begin their jobs with enthusiasm and a desire to make it work out, and it’s exciting at the start when you’re meeting new people, learning new things, and demonstrating your competence to your new peers. </a:t>
            </a:r>
          </a:p>
          <a:p>
            <a:endParaRPr lang="en-US" b="0" dirty="0"/>
          </a:p>
          <a:p>
            <a:r>
              <a:rPr lang="en-US" b="0" dirty="0"/>
              <a:t>During this phase, stress often feels like “good stress”, in that it gives </a:t>
            </a:r>
            <a:r>
              <a:rPr lang="en-US" b="0" i="1" dirty="0"/>
              <a:t>meaning</a:t>
            </a:r>
            <a:r>
              <a:rPr lang="en-US" b="0" dirty="0"/>
              <a:t> to the work and adds to our sense of fulfillment. Maybe you’re working against a deadline, but you were hired specifically to help the team hit that deadline and so the time pressure is, in a way, validating your existence on the team. </a:t>
            </a:r>
          </a:p>
          <a:p>
            <a:endParaRPr lang="en-US" b="0" dirty="0"/>
          </a:p>
          <a:p>
            <a:r>
              <a:rPr lang="en-US" b="0" dirty="0"/>
              <a:t>If you’re well suited to your job, this phase can go on for a long time, well beyond when you’re considered “new”. Some people can sail along here for years, seemingly immune to the effects of that stress.</a:t>
            </a:r>
          </a:p>
          <a:p>
            <a:endParaRPr lang="en-US" b="0" dirty="0"/>
          </a:p>
          <a:p>
            <a:r>
              <a:rPr lang="en-US" b="0" dirty="0"/>
              <a:t>But for most people, there are two things that happen during this phase that contribute to burnout.</a:t>
            </a:r>
          </a:p>
          <a:p>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20</a:t>
            </a:fld>
            <a:endParaRPr lang="en-US"/>
          </a:p>
        </p:txBody>
      </p:sp>
    </p:spTree>
    <p:extLst>
      <p:ext uri="{BB962C8B-B14F-4D97-AF65-F5344CB8AC3E}">
        <p14:creationId xmlns:p14="http://schemas.microsoft.com/office/powerpoint/2010/main" val="796633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Skip forward to 2021 and things aren’t necessarily getting </a:t>
            </a:r>
            <a:r>
              <a:rPr lang="en-US" i="1" dirty="0"/>
              <a:t>better, </a:t>
            </a:r>
            <a:r>
              <a:rPr lang="en-US" dirty="0"/>
              <a:t>but at least we’re getting </a:t>
            </a:r>
            <a:r>
              <a:rPr lang="en-US" i="1" dirty="0"/>
              <a:t>used </a:t>
            </a:r>
            <a:r>
              <a:rPr lang="en-US" i="0" dirty="0"/>
              <a:t>to the new normal. </a:t>
            </a:r>
            <a:r>
              <a:rPr lang="en-US" dirty="0"/>
              <a:t>Maybe we’re still wearing dirty sweatpants to work </a:t>
            </a:r>
            <a:r>
              <a:rPr lang="en-US" i="0" dirty="0"/>
              <a:t>and binge eating ice cream in bed, but we’re at least getting less embarrassed to admit it.</a:t>
            </a:r>
          </a:p>
          <a:p>
            <a:endParaRPr lang="en-US" i="0" dirty="0"/>
          </a:p>
          <a:p>
            <a:r>
              <a:rPr lang="en-US" i="0" dirty="0"/>
              <a:t>That’s progress, but still a long way from “good”.</a:t>
            </a:r>
          </a:p>
          <a:p>
            <a:endParaRPr lang="en-US" i="0" dirty="0"/>
          </a:p>
          <a:p>
            <a:r>
              <a:rPr lang="en-US" i="0" dirty="0"/>
              <a:t>At work, my company was starting to feel the impact of all that stress. People were grumpy, productivity was suffering, and we were facing a turnover crisis. </a:t>
            </a:r>
          </a:p>
          <a:p>
            <a:endParaRPr lang="en-US" i="0" dirty="0"/>
          </a:p>
          <a:p>
            <a:r>
              <a:rPr lang="en-US" i="0" dirty="0"/>
              <a:t>One employee would leave, which increased the workload on those that were left. We’d immediately look for a replacement, but the remaining employees were stressed out as well. They didn’t have the mental energy to handle the increased workload, so someone else would quit before the first person’s replacement was hired or fully trained. This was turning into a vicious cycle that was really hurting our business.</a:t>
            </a:r>
          </a:p>
          <a:p>
            <a:endParaRPr lang="en-US" i="0" dirty="0"/>
          </a:p>
        </p:txBody>
      </p:sp>
      <p:sp>
        <p:nvSpPr>
          <p:cNvPr id="4" name="Slide Number Placeholder 3"/>
          <p:cNvSpPr>
            <a:spLocks noGrp="1"/>
          </p:cNvSpPr>
          <p:nvPr>
            <p:ph type="sldNum" sz="quarter" idx="5"/>
          </p:nvPr>
        </p:nvSpPr>
        <p:spPr/>
        <p:txBody>
          <a:bodyPr/>
          <a:lstStyle/>
          <a:p>
            <a:fld id="{B16C1312-4B18-4E3A-902A-FF9C4ADCB029}" type="slidenum">
              <a:rPr lang="en-US" smtClean="0"/>
              <a:t>3</a:t>
            </a:fld>
            <a:endParaRPr lang="en-US"/>
          </a:p>
        </p:txBody>
      </p:sp>
    </p:spTree>
    <p:extLst>
      <p:ext uri="{BB962C8B-B14F-4D97-AF65-F5344CB8AC3E}">
        <p14:creationId xmlns:p14="http://schemas.microsoft.com/office/powerpoint/2010/main" val="2227792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first is that, even if the stress </a:t>
            </a:r>
            <a:r>
              <a:rPr lang="en-US" b="0" i="1" dirty="0"/>
              <a:t>feels </a:t>
            </a:r>
            <a:r>
              <a:rPr lang="en-US" b="0" i="0" dirty="0"/>
              <a:t>like good stress, it is still using up what is referred to as “adaptation energy”.</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Millions of years ago most stress generally posed a direct threat to survival, so we evolved a highly automated “fight or flight” stress response.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When exposed to stress, the human brain instantly and automatically floods the body with signals and hormones that cause a sharp increase in energy consumption, readying muscles to fight or flee.</a:t>
            </a:r>
          </a:p>
          <a:p>
            <a:endParaRPr lang="en-US" b="0" i="0" dirty="0"/>
          </a:p>
          <a:p>
            <a:r>
              <a:rPr lang="en-US" b="1" i="0" dirty="0"/>
              <a:t>(click)</a:t>
            </a:r>
            <a:endParaRPr lang="en-US" b="0" i="0" dirty="0"/>
          </a:p>
          <a:p>
            <a:endParaRPr lang="en-US" b="0" i="0" dirty="0"/>
          </a:p>
          <a:p>
            <a:r>
              <a:rPr lang="en-US" b="0" i="0" dirty="0"/>
              <a:t>Early stress research identified this concept of “adaptation energy”, which is a finite resource that fuels that fight or flight response. When stress continues for a prolonged period the available adaptation energy burns up and eventually exhaustion sets in.</a:t>
            </a:r>
          </a:p>
          <a:p>
            <a:endParaRPr lang="en-US" b="0" i="0" dirty="0"/>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21</a:t>
            </a:fld>
            <a:endParaRPr lang="en-US"/>
          </a:p>
        </p:txBody>
      </p:sp>
    </p:spTree>
    <p:extLst>
      <p:ext uri="{BB962C8B-B14F-4D97-AF65-F5344CB8AC3E}">
        <p14:creationId xmlns:p14="http://schemas.microsoft.com/office/powerpoint/2010/main" val="29319190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t>Veninga</a:t>
            </a:r>
            <a:r>
              <a:rPr lang="en-US" b="0" i="0" dirty="0"/>
              <a:t> and Spradley believe that the basic cause of job burnout is that this fight or flight stress response has become obsolete.</a:t>
            </a:r>
          </a:p>
          <a:p>
            <a:endParaRPr lang="en-US" b="0" i="0" dirty="0"/>
          </a:p>
          <a:p>
            <a:r>
              <a:rPr lang="en-US" b="0" i="0" dirty="0"/>
              <a:t>A primitive human’s stress response only had to sustain them for a quick battle with the animal that would become dinner, but I’ve been on software projects that have taken months or even years to complete. That’s a constant level of stress over a very long time that our bodies just aren’t adapted to, and the modern workplace doesn’t have a lot of opportunities for vigorous physical activity to discharge the tension that the body built up in preparation for flight or flight. </a:t>
            </a:r>
          </a:p>
          <a:p>
            <a:endParaRPr lang="en-US" b="0" i="0" dirty="0"/>
          </a:p>
          <a:p>
            <a:r>
              <a:rPr lang="en-US" b="1" i="0" dirty="0"/>
              <a:t>The second thing</a:t>
            </a:r>
            <a:r>
              <a:rPr lang="en-US" b="0" i="0" dirty="0"/>
              <a:t> that happens during the honeymoon phase is that we start to develop coping strategies for this constant workplace stress. </a:t>
            </a:r>
          </a:p>
          <a:p>
            <a:endParaRPr lang="en-US" b="0" i="0" dirty="0"/>
          </a:p>
          <a:p>
            <a:r>
              <a:rPr lang="en-US" b="0" i="0" dirty="0"/>
              <a:t>If those coping strategies aren’t effective at restoring that adaptation energy, then burnout starts to set in and we progress to phase 2.</a:t>
            </a:r>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22</a:t>
            </a:fld>
            <a:endParaRPr lang="en-US"/>
          </a:p>
        </p:txBody>
      </p:sp>
    </p:spTree>
    <p:extLst>
      <p:ext uri="{BB962C8B-B14F-4D97-AF65-F5344CB8AC3E}">
        <p14:creationId xmlns:p14="http://schemas.microsoft.com/office/powerpoint/2010/main" val="2810365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“Fuel Shortage” phase sets in when you overdraw your amount of adaptation energy.</a:t>
            </a:r>
          </a:p>
          <a:p>
            <a:endParaRPr lang="en-US" dirty="0"/>
          </a:p>
          <a:p>
            <a:r>
              <a:rPr lang="en-US" dirty="0"/>
              <a:t>This isn’t an acute thing that is super obvious; instead, it can happen slowly and be sort of subtle. You might have a vague feeling of loss or disappointment along with decreased enthusiasm for the job that comes and goes.</a:t>
            </a:r>
          </a:p>
          <a:p>
            <a:endParaRPr lang="en-US" dirty="0"/>
          </a:p>
          <a:p>
            <a:r>
              <a:rPr lang="en-US" dirty="0"/>
              <a:t>This is sometimes referred to as a “balancing act” because people in this stage are constantly balancing between fatigue and confusion on one hand and enthusiasm and control on the other.</a:t>
            </a:r>
          </a:p>
        </p:txBody>
      </p:sp>
      <p:sp>
        <p:nvSpPr>
          <p:cNvPr id="4" name="Slide Number Placeholder 3"/>
          <p:cNvSpPr>
            <a:spLocks noGrp="1"/>
          </p:cNvSpPr>
          <p:nvPr>
            <p:ph type="sldNum" sz="quarter" idx="5"/>
          </p:nvPr>
        </p:nvSpPr>
        <p:spPr/>
        <p:txBody>
          <a:bodyPr/>
          <a:lstStyle/>
          <a:p>
            <a:fld id="{B16C1312-4B18-4E3A-902A-FF9C4ADCB029}" type="slidenum">
              <a:rPr lang="en-US" smtClean="0"/>
              <a:t>23</a:t>
            </a:fld>
            <a:endParaRPr lang="en-US"/>
          </a:p>
        </p:txBody>
      </p:sp>
    </p:spTree>
    <p:extLst>
      <p:ext uri="{BB962C8B-B14F-4D97-AF65-F5344CB8AC3E}">
        <p14:creationId xmlns:p14="http://schemas.microsoft.com/office/powerpoint/2010/main" val="24563523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some point late in this stage, many of the most frequent symptoms of job burnout make their appearance:</a:t>
            </a:r>
          </a:p>
          <a:p>
            <a:endParaRPr lang="en-US" dirty="0"/>
          </a:p>
          <a:p>
            <a:pPr marL="228600" indent="-228600">
              <a:buAutoNum type="arabicPeriod"/>
            </a:pPr>
            <a:r>
              <a:rPr lang="en-US" dirty="0"/>
              <a:t>Job Dissatisfaction</a:t>
            </a:r>
          </a:p>
          <a:p>
            <a:pPr marL="228600" indent="-228600">
              <a:buAutoNum type="arabicPeriod"/>
            </a:pPr>
            <a:r>
              <a:rPr lang="en-US" dirty="0"/>
              <a:t>Inefficiency at work</a:t>
            </a:r>
          </a:p>
          <a:p>
            <a:pPr marL="228600" indent="-228600">
              <a:buAutoNum type="arabicPeriod"/>
            </a:pPr>
            <a:r>
              <a:rPr lang="en-US" dirty="0"/>
              <a:t>Fatigue</a:t>
            </a:r>
          </a:p>
          <a:p>
            <a:pPr marL="228600" indent="-228600">
              <a:buAutoNum type="arabicPeriod"/>
            </a:pPr>
            <a:r>
              <a:rPr lang="en-US" dirty="0"/>
              <a:t>Sleep Disturbances</a:t>
            </a:r>
          </a:p>
          <a:p>
            <a:pPr marL="228600" indent="-228600">
              <a:buAutoNum type="arabicPeriod"/>
            </a:pPr>
            <a:r>
              <a:rPr lang="en-US" dirty="0"/>
              <a:t>Escape activities</a:t>
            </a:r>
          </a:p>
          <a:p>
            <a:pPr marL="228600" indent="-228600">
              <a:buAutoNum type="arabicPeriod"/>
            </a:pPr>
            <a:endParaRPr lang="en-US" dirty="0"/>
          </a:p>
          <a:p>
            <a:pPr marL="0" indent="0">
              <a:buNone/>
            </a:pPr>
            <a:r>
              <a:rPr lang="en-US" dirty="0"/>
              <a:t>Fatigue is often the body’s first line of defense against stress, which is why it is almost always associated with burnout. </a:t>
            </a:r>
          </a:p>
          <a:p>
            <a:pPr marL="0" indent="0">
              <a:buNone/>
            </a:pPr>
            <a:endParaRPr lang="en-US" dirty="0"/>
          </a:p>
          <a:p>
            <a:pPr marL="0" indent="0">
              <a:buNone/>
            </a:pPr>
            <a:r>
              <a:rPr lang="en-US" dirty="0"/>
              <a:t>Escape activities such as increased drug or alcohol use, binge watching TV, video games, </a:t>
            </a:r>
            <a:r>
              <a:rPr lang="en-US" dirty="0" err="1"/>
              <a:t>etc</a:t>
            </a:r>
            <a:r>
              <a:rPr lang="en-US" dirty="0"/>
              <a:t> are another indicator that work stress is starting to erode our health.</a:t>
            </a:r>
          </a:p>
        </p:txBody>
      </p:sp>
      <p:sp>
        <p:nvSpPr>
          <p:cNvPr id="4" name="Slide Number Placeholder 3"/>
          <p:cNvSpPr>
            <a:spLocks noGrp="1"/>
          </p:cNvSpPr>
          <p:nvPr>
            <p:ph type="sldNum" sz="quarter" idx="5"/>
          </p:nvPr>
        </p:nvSpPr>
        <p:spPr/>
        <p:txBody>
          <a:bodyPr/>
          <a:lstStyle/>
          <a:p>
            <a:fld id="{B16C1312-4B18-4E3A-902A-FF9C4ADCB029}" type="slidenum">
              <a:rPr lang="en-US" smtClean="0"/>
              <a:t>24</a:t>
            </a:fld>
            <a:endParaRPr lang="en-US"/>
          </a:p>
        </p:txBody>
      </p:sp>
    </p:spTree>
    <p:extLst>
      <p:ext uri="{BB962C8B-B14F-4D97-AF65-F5344CB8AC3E}">
        <p14:creationId xmlns:p14="http://schemas.microsoft.com/office/powerpoint/2010/main" val="5210100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stage of job burnout is when the physical and psychological symptoms of the earlier stages become more pronounced and severe.</a:t>
            </a:r>
          </a:p>
          <a:p>
            <a:endParaRPr lang="en-US" dirty="0"/>
          </a:p>
          <a:p>
            <a:r>
              <a:rPr lang="en-US" dirty="0"/>
              <a:t>This is where tiredness turns into chronic exhaustion and people begin to experience physical issues like headaches, stomach aches, and ulcers. It’s during this stage that most people visit their doctor to discuss the symptoms because they have become increasingly difficult to shake off or deal with. </a:t>
            </a:r>
          </a:p>
          <a:p>
            <a:endParaRPr lang="en-US" dirty="0"/>
          </a:p>
          <a:p>
            <a:r>
              <a:rPr lang="en-US" dirty="0"/>
              <a:t>Many people in this third stage also find themselves with persistent feelings of anger, leading to more volatile disagreements with others.</a:t>
            </a:r>
          </a:p>
          <a:p>
            <a:endParaRPr lang="en-US" dirty="0"/>
          </a:p>
          <a:p>
            <a:r>
              <a:rPr lang="en-US" dirty="0"/>
              <a:t>And lastly, for some people these things can lead into depression. </a:t>
            </a:r>
          </a:p>
          <a:p>
            <a:endParaRPr lang="en-US" dirty="0"/>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25</a:t>
            </a:fld>
            <a:endParaRPr lang="en-US"/>
          </a:p>
        </p:txBody>
      </p:sp>
    </p:spTree>
    <p:extLst>
      <p:ext uri="{BB962C8B-B14F-4D97-AF65-F5344CB8AC3E}">
        <p14:creationId xmlns:p14="http://schemas.microsoft.com/office/powerpoint/2010/main" val="13200291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these first three stages, people not only have different symptoms but they travel through the stages in different ways.</a:t>
            </a:r>
          </a:p>
          <a:p>
            <a:endParaRPr lang="en-US" dirty="0"/>
          </a:p>
          <a:p>
            <a:r>
              <a:rPr lang="en-US" dirty="0"/>
              <a:t>Some people move through them rapidly, others may remain in one stage for years before rapidly progressing. </a:t>
            </a:r>
          </a:p>
          <a:p>
            <a:endParaRPr lang="en-US" dirty="0"/>
          </a:p>
          <a:p>
            <a:r>
              <a:rPr lang="en-US" dirty="0"/>
              <a:t>Other people go through this cycle over and over, quickly burning up their adaptive energy in the Honeymoon phase and developing chronic symptoms, then creating coping strategies that help them recover and move back to an earlier stage. Then, a month or year later the cycle repeats.</a:t>
            </a:r>
          </a:p>
        </p:txBody>
      </p:sp>
      <p:sp>
        <p:nvSpPr>
          <p:cNvPr id="4" name="Slide Number Placeholder 3"/>
          <p:cNvSpPr>
            <a:spLocks noGrp="1"/>
          </p:cNvSpPr>
          <p:nvPr>
            <p:ph type="sldNum" sz="quarter" idx="5"/>
          </p:nvPr>
        </p:nvSpPr>
        <p:spPr/>
        <p:txBody>
          <a:bodyPr/>
          <a:lstStyle/>
          <a:p>
            <a:fld id="{B16C1312-4B18-4E3A-902A-FF9C4ADCB029}" type="slidenum">
              <a:rPr lang="en-US" smtClean="0"/>
              <a:t>26</a:t>
            </a:fld>
            <a:endParaRPr lang="en-US"/>
          </a:p>
        </p:txBody>
      </p:sp>
    </p:spTree>
    <p:extLst>
      <p:ext uri="{BB962C8B-B14F-4D97-AF65-F5344CB8AC3E}">
        <p14:creationId xmlns:p14="http://schemas.microsoft.com/office/powerpoint/2010/main" val="25804003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enough high risk factors going at the same time, they can push you into a burnout crisis.</a:t>
            </a:r>
          </a:p>
          <a:p>
            <a:endParaRPr lang="en-US" dirty="0"/>
          </a:p>
          <a:p>
            <a:r>
              <a:rPr lang="en-US" dirty="0"/>
              <a:t>Four significant changes mark this phase:</a:t>
            </a:r>
          </a:p>
          <a:p>
            <a:endParaRPr lang="en-US" dirty="0"/>
          </a:p>
          <a:p>
            <a:pPr marL="228600" indent="-228600">
              <a:buAutoNum type="arabicPeriod"/>
            </a:pPr>
            <a:r>
              <a:rPr lang="en-US" dirty="0"/>
              <a:t>Symptoms become critical, increasing in intensity and number. Ulcers start to bleed, headaches turn into persistent migraines, blood pressure rises to unhealthy </a:t>
            </a:r>
            <a:r>
              <a:rPr lang="en-US" dirty="0" err="1"/>
              <a:t>lebels</a:t>
            </a:r>
            <a:r>
              <a:rPr lang="en-US" dirty="0"/>
              <a:t>, etc.</a:t>
            </a:r>
          </a:p>
          <a:p>
            <a:pPr marL="228600" indent="-228600">
              <a:buAutoNum type="arabicPeriod"/>
            </a:pPr>
            <a:r>
              <a:rPr lang="en-US" dirty="0"/>
              <a:t>You become obsessed with your frustrations, where all of your waking moments are spent thinking about or stewing over the things that bother you about work</a:t>
            </a:r>
          </a:p>
          <a:p>
            <a:pPr marL="228600" indent="-228600">
              <a:buAutoNum type="arabicPeriod"/>
            </a:pPr>
            <a:r>
              <a:rPr lang="en-US" dirty="0"/>
              <a:t>You become pessimistic, and self-doubts permeate your thinking</a:t>
            </a:r>
          </a:p>
          <a:p>
            <a:pPr marL="228600" indent="-228600">
              <a:buAutoNum type="arabicPeriod"/>
            </a:pPr>
            <a:r>
              <a:rPr lang="en-US" dirty="0"/>
              <a:t>When the feelings get bad enough, you start looking for an escape hatch. People in this stage start thinking about doing whatever it takes to “get out”, such as rage quitting a job, filing bankruptcy, even suicide.</a:t>
            </a:r>
          </a:p>
          <a:p>
            <a:pPr marL="228600" indent="-228600">
              <a:buAutoNum type="arabicPeriod"/>
            </a:pPr>
            <a:endParaRPr lang="en-US" dirty="0"/>
          </a:p>
          <a:p>
            <a:pPr marL="0" indent="0">
              <a:buNone/>
            </a:pPr>
            <a:r>
              <a:rPr lang="en-US" dirty="0"/>
              <a:t>This stage is caused the “crisis stage” for obvious reasons; people who get this burnt out are really suffering and can begin to make very poor decisions in order to alleviate that suffering.</a:t>
            </a:r>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27</a:t>
            </a:fld>
            <a:endParaRPr lang="en-US"/>
          </a:p>
        </p:txBody>
      </p:sp>
    </p:spTree>
    <p:extLst>
      <p:ext uri="{BB962C8B-B14F-4D97-AF65-F5344CB8AC3E}">
        <p14:creationId xmlns:p14="http://schemas.microsoft.com/office/powerpoint/2010/main" val="184271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stage is called “hitting the wall” because things can get so bad that they literally stop you from continuing to work, for potentially years to come.</a:t>
            </a:r>
          </a:p>
          <a:p>
            <a:endParaRPr lang="en-US" dirty="0"/>
          </a:p>
          <a:p>
            <a:r>
              <a:rPr lang="en-US" dirty="0"/>
              <a:t>The researchers found that people in this stage had so totally used up their adaptation energy that they lost control of their lives and their careers. Some of the people studied were affected so profoundly that they never returned to work, ever. </a:t>
            </a:r>
          </a:p>
          <a:p>
            <a:endParaRPr lang="en-US" dirty="0"/>
          </a:p>
          <a:p>
            <a:r>
              <a:rPr lang="en-US" dirty="0"/>
              <a:t>The burnout had become so entwined with other problems like alcoholism, drug abuse, mental illness, heart disease, and anger management problems that it couldn’t be untangled and dealt with.</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28</a:t>
            </a:fld>
            <a:endParaRPr lang="en-US"/>
          </a:p>
        </p:txBody>
      </p:sp>
    </p:spTree>
    <p:extLst>
      <p:ext uri="{BB962C8B-B14F-4D97-AF65-F5344CB8AC3E}">
        <p14:creationId xmlns:p14="http://schemas.microsoft.com/office/powerpoint/2010/main" val="18689724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last stage is pretty dark, but the good news is that it isn’t inevitable that things get that bad. </a:t>
            </a:r>
          </a:p>
          <a:p>
            <a:endParaRPr lang="en-US" dirty="0"/>
          </a:p>
          <a:p>
            <a:r>
              <a:rPr lang="en-US" dirty="0"/>
              <a:t>Yes, the modern workplace presents us with all kinds of complex and constant stress, but we </a:t>
            </a:r>
            <a:r>
              <a:rPr lang="en-US" i="1" dirty="0"/>
              <a:t>can </a:t>
            </a:r>
            <a:r>
              <a:rPr lang="en-US" i="0" dirty="0"/>
              <a:t>learn to cope and recover into the earlier phases. </a:t>
            </a:r>
          </a:p>
          <a:p>
            <a:endParaRPr lang="en-US" i="0" dirty="0"/>
          </a:p>
          <a:p>
            <a:r>
              <a:rPr lang="en-US" i="0" dirty="0"/>
              <a:t>We’ll talk more about that in a little bit.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29</a:t>
            </a:fld>
            <a:endParaRPr lang="en-US"/>
          </a:p>
        </p:txBody>
      </p:sp>
    </p:spTree>
    <p:extLst>
      <p:ext uri="{BB962C8B-B14F-4D97-AF65-F5344CB8AC3E}">
        <p14:creationId xmlns:p14="http://schemas.microsoft.com/office/powerpoint/2010/main" val="33691566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Whereas </a:t>
            </a:r>
            <a:r>
              <a:rPr lang="en-US" dirty="0" err="1"/>
              <a:t>Veninga</a:t>
            </a:r>
            <a:r>
              <a:rPr lang="en-US" dirty="0"/>
              <a:t> and Spradley came up with that 5 stage model of burnout, </a:t>
            </a:r>
            <a:r>
              <a:rPr lang="en-US" dirty="0" err="1"/>
              <a:t>Fruedenburger</a:t>
            </a:r>
            <a:r>
              <a:rPr lang="en-US" dirty="0"/>
              <a:t> developed a </a:t>
            </a:r>
            <a:r>
              <a:rPr lang="en-US" i="1" dirty="0"/>
              <a:t>12 </a:t>
            </a:r>
            <a:r>
              <a:rPr lang="en-US" i="0" dirty="0"/>
              <a:t>stage model in her book.</a:t>
            </a:r>
          </a:p>
          <a:p>
            <a:endParaRPr lang="en-US" i="0" dirty="0"/>
          </a:p>
          <a:p>
            <a:r>
              <a:rPr lang="en-US" b="1" i="0" dirty="0"/>
              <a:t>(click)</a:t>
            </a:r>
            <a:endParaRPr lang="en-US" b="0" i="0" dirty="0"/>
          </a:p>
          <a:p>
            <a:endParaRPr lang="en-US" b="0" i="0" dirty="0"/>
          </a:p>
          <a:p>
            <a:r>
              <a:rPr lang="en-US" b="0" i="0" dirty="0"/>
              <a:t>I’m not going to go through this in detail, but it’s largely consistent with the progression of the 5-stage model. It starts out with a compulsion to prove yourself, like the Honeymoon stage, proceeds into a balancing act between cynicism and engagement, and then turns into depression and complete burnout.</a:t>
            </a:r>
          </a:p>
          <a:p>
            <a:endParaRPr lang="en-US" b="0" i="0" dirty="0"/>
          </a:p>
          <a:p>
            <a:r>
              <a:rPr lang="en-US" b="0" i="0" dirty="0"/>
              <a:t>If you find this stuff interesting then the Women’s Burnout book might be worth a read, otherwise the 5 stage model is sufficient for our needs.</a:t>
            </a:r>
          </a:p>
        </p:txBody>
      </p:sp>
      <p:sp>
        <p:nvSpPr>
          <p:cNvPr id="4" name="Slide Number Placeholder 3"/>
          <p:cNvSpPr>
            <a:spLocks noGrp="1"/>
          </p:cNvSpPr>
          <p:nvPr>
            <p:ph type="sldNum" sz="quarter" idx="5"/>
          </p:nvPr>
        </p:nvSpPr>
        <p:spPr/>
        <p:txBody>
          <a:bodyPr/>
          <a:lstStyle/>
          <a:p>
            <a:fld id="{B16C1312-4B18-4E3A-902A-FF9C4ADCB029}" type="slidenum">
              <a:rPr lang="en-US" smtClean="0"/>
              <a:t>30</a:t>
            </a:fld>
            <a:endParaRPr lang="en-US"/>
          </a:p>
        </p:txBody>
      </p:sp>
    </p:spTree>
    <p:extLst>
      <p:ext uri="{BB962C8B-B14F-4D97-AF65-F5344CB8AC3E}">
        <p14:creationId xmlns:p14="http://schemas.microsoft.com/office/powerpoint/2010/main" val="2653870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response, we set a major organizational goal for 2021 to stop the attrition and to retain our staff.</a:t>
            </a:r>
          </a:p>
          <a:p>
            <a:endParaRPr lang="en-US" dirty="0"/>
          </a:p>
          <a:p>
            <a:r>
              <a:rPr lang="en-US" dirty="0"/>
              <a:t>This was a key focus at all layers of management, so we started </a:t>
            </a:r>
            <a:r>
              <a:rPr lang="en-US" i="0" dirty="0"/>
              <a:t>a process of discovery and analysis in all of our teams, not just the one that was experiencing the turnover. </a:t>
            </a:r>
          </a:p>
          <a:p>
            <a:endParaRPr lang="en-US" i="0" dirty="0"/>
          </a:p>
          <a:p>
            <a:r>
              <a:rPr lang="en-US" i="0" dirty="0"/>
              <a:t>And as we talked to people, they kept saying that they were “used up” or “burned out”.</a:t>
            </a:r>
          </a:p>
        </p:txBody>
      </p:sp>
      <p:sp>
        <p:nvSpPr>
          <p:cNvPr id="4" name="Slide Number Placeholder 3"/>
          <p:cNvSpPr>
            <a:spLocks noGrp="1"/>
          </p:cNvSpPr>
          <p:nvPr>
            <p:ph type="sldNum" sz="quarter" idx="5"/>
          </p:nvPr>
        </p:nvSpPr>
        <p:spPr/>
        <p:txBody>
          <a:bodyPr/>
          <a:lstStyle/>
          <a:p>
            <a:fld id="{B16C1312-4B18-4E3A-902A-FF9C4ADCB029}" type="slidenum">
              <a:rPr lang="en-US" smtClean="0"/>
              <a:t>4</a:t>
            </a:fld>
            <a:endParaRPr lang="en-US"/>
          </a:p>
        </p:txBody>
      </p:sp>
    </p:spTree>
    <p:extLst>
      <p:ext uri="{BB962C8B-B14F-4D97-AF65-F5344CB8AC3E}">
        <p14:creationId xmlns:p14="http://schemas.microsoft.com/office/powerpoint/2010/main" val="16532249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publication I researched for this talk was the Maslach Burnout Inventory, and it takes a different approach.</a:t>
            </a:r>
          </a:p>
          <a:p>
            <a:endParaRPr lang="en-US" dirty="0"/>
          </a:p>
          <a:p>
            <a:r>
              <a:rPr lang="en-US" dirty="0"/>
              <a:t>Instead of modeling burnout as a linear progression through a set of phases, the MBI focuses on </a:t>
            </a:r>
            <a:r>
              <a:rPr lang="en-US" i="1" dirty="0"/>
              <a:t>measuring </a:t>
            </a:r>
            <a:r>
              <a:rPr lang="en-US" i="0" dirty="0"/>
              <a:t>three different feelings that contribute to burnout.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31</a:t>
            </a:fld>
            <a:endParaRPr lang="en-US"/>
          </a:p>
        </p:txBody>
      </p:sp>
    </p:spTree>
    <p:extLst>
      <p:ext uri="{BB962C8B-B14F-4D97-AF65-F5344CB8AC3E}">
        <p14:creationId xmlns:p14="http://schemas.microsoft.com/office/powerpoint/2010/main" val="30477254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feelings are exhaustion, cynicism, and a feeling of low professional efficacy.</a:t>
            </a:r>
          </a:p>
          <a:p>
            <a:endParaRPr lang="en-US" dirty="0"/>
          </a:p>
          <a:p>
            <a:r>
              <a:rPr lang="en-US" dirty="0"/>
              <a:t>Again, these are </a:t>
            </a:r>
            <a:r>
              <a:rPr lang="en-US" i="1" dirty="0"/>
              <a:t>feelings</a:t>
            </a:r>
            <a:r>
              <a:rPr lang="en-US" i="0" dirty="0"/>
              <a:t> that can be measured, not </a:t>
            </a:r>
            <a:r>
              <a:rPr lang="en-US" i="1" dirty="0"/>
              <a:t>symptoms </a:t>
            </a:r>
            <a:r>
              <a:rPr lang="en-US" i="0" dirty="0"/>
              <a:t>of burnout.</a:t>
            </a:r>
          </a:p>
          <a:p>
            <a:endParaRPr lang="en-US" i="0" dirty="0"/>
          </a:p>
          <a:p>
            <a:r>
              <a:rPr lang="en-US" i="0" dirty="0"/>
              <a:t>What’s interesting about this model is that it’s a far less linear progression from “not burnt out” to “burnt out” because each of these three feelings can be measured independently of the others.</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32</a:t>
            </a:fld>
            <a:endParaRPr lang="en-US"/>
          </a:p>
        </p:txBody>
      </p:sp>
    </p:spTree>
    <p:extLst>
      <p:ext uri="{BB962C8B-B14F-4D97-AF65-F5344CB8AC3E}">
        <p14:creationId xmlns:p14="http://schemas.microsoft.com/office/powerpoint/2010/main" val="732454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exhaustion side, we can interview people and place them on a continuum between being </a:t>
            </a:r>
            <a:r>
              <a:rPr lang="en-US" i="1" dirty="0"/>
              <a:t>worn out </a:t>
            </a:r>
            <a:r>
              <a:rPr lang="en-US" i="0" dirty="0"/>
              <a:t>by work and </a:t>
            </a:r>
            <a:r>
              <a:rPr lang="en-US" i="1" dirty="0"/>
              <a:t>energized </a:t>
            </a:r>
            <a:r>
              <a:rPr lang="en-US" i="0" dirty="0"/>
              <a:t>by work.</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33</a:t>
            </a:fld>
            <a:endParaRPr lang="en-US"/>
          </a:p>
        </p:txBody>
      </p:sp>
    </p:spTree>
    <p:extLst>
      <p:ext uri="{BB962C8B-B14F-4D97-AF65-F5344CB8AC3E}">
        <p14:creationId xmlns:p14="http://schemas.microsoft.com/office/powerpoint/2010/main" val="40263366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plot them on a continuum of feelings between thinking their work doesn’t matter and is valuable…</a:t>
            </a:r>
          </a:p>
        </p:txBody>
      </p:sp>
      <p:sp>
        <p:nvSpPr>
          <p:cNvPr id="4" name="Slide Number Placeholder 3"/>
          <p:cNvSpPr>
            <a:spLocks noGrp="1"/>
          </p:cNvSpPr>
          <p:nvPr>
            <p:ph type="sldNum" sz="quarter" idx="5"/>
          </p:nvPr>
        </p:nvSpPr>
        <p:spPr/>
        <p:txBody>
          <a:bodyPr/>
          <a:lstStyle/>
          <a:p>
            <a:fld id="{B16C1312-4B18-4E3A-902A-FF9C4ADCB029}" type="slidenum">
              <a:rPr lang="en-US" smtClean="0"/>
              <a:t>34</a:t>
            </a:fld>
            <a:endParaRPr lang="en-US"/>
          </a:p>
        </p:txBody>
      </p:sp>
    </p:spTree>
    <p:extLst>
      <p:ext uri="{BB962C8B-B14F-4D97-AF65-F5344CB8AC3E}">
        <p14:creationId xmlns:p14="http://schemas.microsoft.com/office/powerpoint/2010/main" val="40157221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on a third continuum between feeling incompetent and work to feeling competent at work.</a:t>
            </a:r>
          </a:p>
          <a:p>
            <a:endParaRPr lang="en-US" dirty="0"/>
          </a:p>
          <a:p>
            <a:r>
              <a:rPr lang="en-US" dirty="0"/>
              <a:t>Each of these things is separate from the others, but they all work together to contribute to burnout.</a:t>
            </a:r>
          </a:p>
        </p:txBody>
      </p:sp>
      <p:sp>
        <p:nvSpPr>
          <p:cNvPr id="4" name="Slide Number Placeholder 3"/>
          <p:cNvSpPr>
            <a:spLocks noGrp="1"/>
          </p:cNvSpPr>
          <p:nvPr>
            <p:ph type="sldNum" sz="quarter" idx="5"/>
          </p:nvPr>
        </p:nvSpPr>
        <p:spPr/>
        <p:txBody>
          <a:bodyPr/>
          <a:lstStyle/>
          <a:p>
            <a:fld id="{B16C1312-4B18-4E3A-902A-FF9C4ADCB029}" type="slidenum">
              <a:rPr lang="en-US" smtClean="0"/>
              <a:t>35</a:t>
            </a:fld>
            <a:endParaRPr lang="en-US"/>
          </a:p>
        </p:txBody>
      </p:sp>
    </p:spTree>
    <p:extLst>
      <p:ext uri="{BB962C8B-B14F-4D97-AF65-F5344CB8AC3E}">
        <p14:creationId xmlns:p14="http://schemas.microsoft.com/office/powerpoint/2010/main" val="7423053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it comes to actually </a:t>
            </a:r>
            <a:r>
              <a:rPr lang="en-US" i="1" dirty="0"/>
              <a:t>measuring </a:t>
            </a:r>
            <a:r>
              <a:rPr lang="en-US" i="0" dirty="0"/>
              <a:t>burnout, I think the Maslach Burnout Inventory is more useful than the other two models.</a:t>
            </a:r>
          </a:p>
          <a:p>
            <a:endParaRPr lang="en-US" i="0" dirty="0"/>
          </a:p>
          <a:p>
            <a:r>
              <a:rPr lang="en-US" b="1" i="0" dirty="0"/>
              <a:t>(click)</a:t>
            </a:r>
          </a:p>
          <a:p>
            <a:r>
              <a:rPr lang="en-US" i="0" dirty="0"/>
              <a:t>Viewing burnout as a progression through worsening symptoms is very helpful at </a:t>
            </a:r>
            <a:r>
              <a:rPr lang="en-US" i="1" dirty="0"/>
              <a:t>qualitatively </a:t>
            </a:r>
            <a:r>
              <a:rPr lang="en-US" i="0" dirty="0"/>
              <a:t>understanding the syndrome, but it doesn’t really help when it comes to </a:t>
            </a:r>
            <a:r>
              <a:rPr lang="en-US" i="1" dirty="0"/>
              <a:t>measuring </a:t>
            </a:r>
            <a:r>
              <a:rPr lang="en-US" i="0" dirty="0"/>
              <a:t>burnout or trying to come up with a targeted solution plan.</a:t>
            </a:r>
          </a:p>
          <a:p>
            <a:endParaRPr lang="en-US" i="0" dirty="0"/>
          </a:p>
          <a:p>
            <a:r>
              <a:rPr lang="en-US" b="1" i="0" dirty="0"/>
              <a:t>(click)</a:t>
            </a:r>
          </a:p>
          <a:p>
            <a:r>
              <a:rPr lang="en-US" i="0" dirty="0"/>
              <a:t>But by measuring three different feelings on three different scales, we can develop a more comprehensive and informative model of how a given person is responding to stress at work, and that can be very useful when we start talking about </a:t>
            </a:r>
            <a:r>
              <a:rPr lang="en-US" i="1" dirty="0"/>
              <a:t>addressing </a:t>
            </a:r>
            <a:r>
              <a:rPr lang="en-US" i="0" dirty="0"/>
              <a:t>burnout.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36</a:t>
            </a:fld>
            <a:endParaRPr lang="en-US"/>
          </a:p>
        </p:txBody>
      </p:sp>
    </p:spTree>
    <p:extLst>
      <p:ext uri="{BB962C8B-B14F-4D97-AF65-F5344CB8AC3E}">
        <p14:creationId xmlns:p14="http://schemas.microsoft.com/office/powerpoint/2010/main" val="39457178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talk about how to use the MBI to measure and evaluate burnout.</a:t>
            </a:r>
          </a:p>
          <a:p>
            <a:endParaRPr lang="en-US" dirty="0"/>
          </a:p>
          <a:p>
            <a:r>
              <a:rPr lang="en-US" dirty="0"/>
              <a:t>This is the tool that I used in my own organization to evaluate burnout, so I have some first-hand experience to share.</a:t>
            </a:r>
          </a:p>
        </p:txBody>
      </p:sp>
      <p:sp>
        <p:nvSpPr>
          <p:cNvPr id="4" name="Slide Number Placeholder 3"/>
          <p:cNvSpPr>
            <a:spLocks noGrp="1"/>
          </p:cNvSpPr>
          <p:nvPr>
            <p:ph type="sldNum" sz="quarter" idx="5"/>
          </p:nvPr>
        </p:nvSpPr>
        <p:spPr/>
        <p:txBody>
          <a:bodyPr/>
          <a:lstStyle/>
          <a:p>
            <a:fld id="{B16C1312-4B18-4E3A-902A-FF9C4ADCB029}" type="slidenum">
              <a:rPr lang="en-US" smtClean="0"/>
              <a:t>37</a:t>
            </a:fld>
            <a:endParaRPr lang="en-US"/>
          </a:p>
        </p:txBody>
      </p:sp>
    </p:spTree>
    <p:extLst>
      <p:ext uri="{BB962C8B-B14F-4D97-AF65-F5344CB8AC3E}">
        <p14:creationId xmlns:p14="http://schemas.microsoft.com/office/powerpoint/2010/main" val="17703647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actually two related tools that I want to talk about. </a:t>
            </a:r>
          </a:p>
          <a:p>
            <a:endParaRPr lang="en-US" dirty="0"/>
          </a:p>
          <a:p>
            <a:r>
              <a:rPr lang="en-US" b="1" dirty="0"/>
              <a:t>(click)</a:t>
            </a:r>
          </a:p>
          <a:p>
            <a:r>
              <a:rPr lang="en-US" dirty="0"/>
              <a:t>The Maslach Burnout Inventory, or MBI, is used to measure burnout itself. </a:t>
            </a:r>
          </a:p>
          <a:p>
            <a:endParaRPr lang="en-US" dirty="0"/>
          </a:p>
          <a:p>
            <a:r>
              <a:rPr lang="en-US" b="1" dirty="0"/>
              <a:t>(click)</a:t>
            </a:r>
          </a:p>
          <a:p>
            <a:r>
              <a:rPr lang="en-US" dirty="0"/>
              <a:t>The Areas of </a:t>
            </a:r>
            <a:r>
              <a:rPr lang="en-US" dirty="0" err="1"/>
              <a:t>Workflife</a:t>
            </a:r>
            <a:r>
              <a:rPr lang="en-US" dirty="0"/>
              <a:t> Survey, or AWS, is used to measure alignment with a job or role. By identifying areas of mismatch, it can be used to identify </a:t>
            </a:r>
            <a:r>
              <a:rPr lang="en-US" i="1" dirty="0"/>
              <a:t>reasons </a:t>
            </a:r>
            <a:r>
              <a:rPr lang="en-US" i="0" dirty="0"/>
              <a:t>for the level of burnout someone is experiencing.</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38</a:t>
            </a:fld>
            <a:endParaRPr lang="en-US"/>
          </a:p>
        </p:txBody>
      </p:sp>
    </p:spTree>
    <p:extLst>
      <p:ext uri="{BB962C8B-B14F-4D97-AF65-F5344CB8AC3E}">
        <p14:creationId xmlns:p14="http://schemas.microsoft.com/office/powerpoint/2010/main" val="15410176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about the MBI first.</a:t>
            </a:r>
          </a:p>
          <a:p>
            <a:endParaRPr lang="en-US" dirty="0"/>
          </a:p>
          <a:p>
            <a:r>
              <a:rPr lang="en-US" dirty="0"/>
              <a:t>The MBI is a survey that people take. It consists of a bunch of questions like this, which are called Likert Scale questions; they ask you to identify how frequently you experience a given feeling in your workplace.</a:t>
            </a:r>
          </a:p>
          <a:p>
            <a:endParaRPr lang="en-US" dirty="0"/>
          </a:p>
          <a:p>
            <a:r>
              <a:rPr lang="en-US" dirty="0"/>
              <a:t>For instance, one question asks you to indicate how frequently you feel “used up” at the end of the day.</a:t>
            </a:r>
          </a:p>
        </p:txBody>
      </p:sp>
      <p:sp>
        <p:nvSpPr>
          <p:cNvPr id="4" name="Slide Number Placeholder 3"/>
          <p:cNvSpPr>
            <a:spLocks noGrp="1"/>
          </p:cNvSpPr>
          <p:nvPr>
            <p:ph type="sldNum" sz="quarter" idx="5"/>
          </p:nvPr>
        </p:nvSpPr>
        <p:spPr/>
        <p:txBody>
          <a:bodyPr/>
          <a:lstStyle/>
          <a:p>
            <a:fld id="{B16C1312-4B18-4E3A-902A-FF9C4ADCB029}" type="slidenum">
              <a:rPr lang="en-US" smtClean="0"/>
              <a:t>39</a:t>
            </a:fld>
            <a:endParaRPr lang="en-US"/>
          </a:p>
        </p:txBody>
      </p:sp>
    </p:spTree>
    <p:extLst>
      <p:ext uri="{BB962C8B-B14F-4D97-AF65-F5344CB8AC3E}">
        <p14:creationId xmlns:p14="http://schemas.microsoft.com/office/powerpoint/2010/main" val="40471361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about the MBI first.</a:t>
            </a:r>
          </a:p>
          <a:p>
            <a:endParaRPr lang="en-US" dirty="0"/>
          </a:p>
          <a:p>
            <a:r>
              <a:rPr lang="en-US" dirty="0"/>
              <a:t>The MBI is a survey that people take. It consists of 16 questions like this, which are called Likert Scale questions; they ask you to identify how frequently you experience a given feeling in your workplace.</a:t>
            </a:r>
          </a:p>
          <a:p>
            <a:endParaRPr lang="en-US" dirty="0"/>
          </a:p>
          <a:p>
            <a:r>
              <a:rPr lang="en-US" dirty="0"/>
              <a:t>For instance, one question asks you to indicate how frequently you feel “used up” at the end of the day.</a:t>
            </a:r>
          </a:p>
        </p:txBody>
      </p:sp>
      <p:sp>
        <p:nvSpPr>
          <p:cNvPr id="4" name="Slide Number Placeholder 3"/>
          <p:cNvSpPr>
            <a:spLocks noGrp="1"/>
          </p:cNvSpPr>
          <p:nvPr>
            <p:ph type="sldNum" sz="quarter" idx="5"/>
          </p:nvPr>
        </p:nvSpPr>
        <p:spPr/>
        <p:txBody>
          <a:bodyPr/>
          <a:lstStyle/>
          <a:p>
            <a:fld id="{B16C1312-4B18-4E3A-902A-FF9C4ADCB029}" type="slidenum">
              <a:rPr lang="en-US" smtClean="0"/>
              <a:t>40</a:t>
            </a:fld>
            <a:endParaRPr lang="en-US"/>
          </a:p>
        </p:txBody>
      </p:sp>
    </p:spTree>
    <p:extLst>
      <p:ext uri="{BB962C8B-B14F-4D97-AF65-F5344CB8AC3E}">
        <p14:creationId xmlns:p14="http://schemas.microsoft.com/office/powerpoint/2010/main" val="2506357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But when we tried to drill in, no one quite explained or thought about burnout in quite the same way.</a:t>
            </a:r>
          </a:p>
          <a:p>
            <a:endParaRPr lang="en-US" i="0" dirty="0"/>
          </a:p>
          <a:p>
            <a:r>
              <a:rPr lang="en-US" i="0" dirty="0"/>
              <a:t>It was a bit like the Supreme Court and pornography; everyone was certain they could identify burnout when they saw it or were feeling it, but couldn’t </a:t>
            </a:r>
            <a:r>
              <a:rPr lang="en-US" i="1" dirty="0"/>
              <a:t>define </a:t>
            </a:r>
            <a:r>
              <a:rPr lang="en-US" i="0" dirty="0"/>
              <a:t>it terms that helped us create an action plan to address it.</a:t>
            </a:r>
          </a:p>
          <a:p>
            <a:endParaRPr lang="en-US" i="0" dirty="0"/>
          </a:p>
          <a:p>
            <a:r>
              <a:rPr lang="en-US" i="0" dirty="0"/>
              <a:t>So, I decided to do some research into burnout. I wanted to know more about what </a:t>
            </a:r>
            <a:r>
              <a:rPr lang="en-US" i="1" dirty="0"/>
              <a:t>caused </a:t>
            </a:r>
            <a:r>
              <a:rPr lang="en-US" i="0" dirty="0"/>
              <a:t>it, whether there was any standard way of </a:t>
            </a:r>
            <a:r>
              <a:rPr lang="en-US" i="1" dirty="0"/>
              <a:t>measuring </a:t>
            </a:r>
            <a:r>
              <a:rPr lang="en-US" i="0" dirty="0"/>
              <a:t>it, and what we could do to </a:t>
            </a:r>
            <a:r>
              <a:rPr lang="en-US" i="1" dirty="0"/>
              <a:t>recover from </a:t>
            </a:r>
            <a:r>
              <a:rPr lang="en-US" i="0" dirty="0"/>
              <a:t>it. </a:t>
            </a:r>
          </a:p>
        </p:txBody>
      </p:sp>
      <p:sp>
        <p:nvSpPr>
          <p:cNvPr id="4" name="Slide Number Placeholder 3"/>
          <p:cNvSpPr>
            <a:spLocks noGrp="1"/>
          </p:cNvSpPr>
          <p:nvPr>
            <p:ph type="sldNum" sz="quarter" idx="5"/>
          </p:nvPr>
        </p:nvSpPr>
        <p:spPr/>
        <p:txBody>
          <a:bodyPr/>
          <a:lstStyle/>
          <a:p>
            <a:fld id="{B16C1312-4B18-4E3A-902A-FF9C4ADCB029}" type="slidenum">
              <a:rPr lang="en-US" smtClean="0"/>
              <a:t>5</a:t>
            </a:fld>
            <a:endParaRPr lang="en-US"/>
          </a:p>
        </p:txBody>
      </p:sp>
    </p:spTree>
    <p:extLst>
      <p:ext uri="{BB962C8B-B14F-4D97-AF65-F5344CB8AC3E}">
        <p14:creationId xmlns:p14="http://schemas.microsoft.com/office/powerpoint/2010/main" val="15047095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41</a:t>
            </a:fld>
            <a:endParaRPr lang="en-US"/>
          </a:p>
        </p:txBody>
      </p:sp>
    </p:spTree>
    <p:extLst>
      <p:ext uri="{BB962C8B-B14F-4D97-AF65-F5344CB8AC3E}">
        <p14:creationId xmlns:p14="http://schemas.microsoft.com/office/powerpoint/2010/main" val="23627681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question asks you to identify how frequently you feel like you just want to be left alone to get your job done…</a:t>
            </a:r>
          </a:p>
        </p:txBody>
      </p:sp>
      <p:sp>
        <p:nvSpPr>
          <p:cNvPr id="4" name="Slide Number Placeholder 3"/>
          <p:cNvSpPr>
            <a:spLocks noGrp="1"/>
          </p:cNvSpPr>
          <p:nvPr>
            <p:ph type="sldNum" sz="quarter" idx="5"/>
          </p:nvPr>
        </p:nvSpPr>
        <p:spPr/>
        <p:txBody>
          <a:bodyPr/>
          <a:lstStyle/>
          <a:p>
            <a:fld id="{B16C1312-4B18-4E3A-902A-FF9C4ADCB029}" type="slidenum">
              <a:rPr lang="en-US" smtClean="0"/>
              <a:t>42</a:t>
            </a:fld>
            <a:endParaRPr lang="en-US"/>
          </a:p>
        </p:txBody>
      </p:sp>
    </p:spTree>
    <p:extLst>
      <p:ext uri="{BB962C8B-B14F-4D97-AF65-F5344CB8AC3E}">
        <p14:creationId xmlns:p14="http://schemas.microsoft.com/office/powerpoint/2010/main" val="13528030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another question asks you to identify how frequently you feel like you are accomplishing worthwhile things in your job.</a:t>
            </a:r>
          </a:p>
        </p:txBody>
      </p:sp>
      <p:sp>
        <p:nvSpPr>
          <p:cNvPr id="4" name="Slide Number Placeholder 3"/>
          <p:cNvSpPr>
            <a:spLocks noGrp="1"/>
          </p:cNvSpPr>
          <p:nvPr>
            <p:ph type="sldNum" sz="quarter" idx="5"/>
          </p:nvPr>
        </p:nvSpPr>
        <p:spPr/>
        <p:txBody>
          <a:bodyPr/>
          <a:lstStyle/>
          <a:p>
            <a:fld id="{B16C1312-4B18-4E3A-902A-FF9C4ADCB029}" type="slidenum">
              <a:rPr lang="en-US" smtClean="0"/>
              <a:t>43</a:t>
            </a:fld>
            <a:endParaRPr lang="en-US"/>
          </a:p>
        </p:txBody>
      </p:sp>
    </p:spTree>
    <p:extLst>
      <p:ext uri="{BB962C8B-B14F-4D97-AF65-F5344CB8AC3E}">
        <p14:creationId xmlns:p14="http://schemas.microsoft.com/office/powerpoint/2010/main" val="3085250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question in the MBI is linked to one of the three feelings that it’s measuring: Exhaustion, Cynicism, and Professional Efficacy.</a:t>
            </a:r>
          </a:p>
        </p:txBody>
      </p:sp>
      <p:sp>
        <p:nvSpPr>
          <p:cNvPr id="4" name="Slide Number Placeholder 3"/>
          <p:cNvSpPr>
            <a:spLocks noGrp="1"/>
          </p:cNvSpPr>
          <p:nvPr>
            <p:ph type="sldNum" sz="quarter" idx="5"/>
          </p:nvPr>
        </p:nvSpPr>
        <p:spPr/>
        <p:txBody>
          <a:bodyPr/>
          <a:lstStyle/>
          <a:p>
            <a:fld id="{B16C1312-4B18-4E3A-902A-FF9C4ADCB029}" type="slidenum">
              <a:rPr lang="en-US" smtClean="0"/>
              <a:t>44</a:t>
            </a:fld>
            <a:endParaRPr lang="en-US"/>
          </a:p>
        </p:txBody>
      </p:sp>
    </p:spTree>
    <p:extLst>
      <p:ext uri="{BB962C8B-B14F-4D97-AF65-F5344CB8AC3E}">
        <p14:creationId xmlns:p14="http://schemas.microsoft.com/office/powerpoint/2010/main" val="12149561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your answers, the survey produces a mathematical score for each of the three scales.</a:t>
            </a:r>
          </a:p>
          <a:p>
            <a:endParaRPr lang="en-US" dirty="0"/>
          </a:p>
          <a:p>
            <a:r>
              <a:rPr lang="en-US" dirty="0"/>
              <a:t>These are my results the last time I took the survey.</a:t>
            </a:r>
          </a:p>
        </p:txBody>
      </p:sp>
      <p:sp>
        <p:nvSpPr>
          <p:cNvPr id="4" name="Slide Number Placeholder 3"/>
          <p:cNvSpPr>
            <a:spLocks noGrp="1"/>
          </p:cNvSpPr>
          <p:nvPr>
            <p:ph type="sldNum" sz="quarter" idx="5"/>
          </p:nvPr>
        </p:nvSpPr>
        <p:spPr/>
        <p:txBody>
          <a:bodyPr/>
          <a:lstStyle/>
          <a:p>
            <a:fld id="{B16C1312-4B18-4E3A-902A-FF9C4ADCB029}" type="slidenum">
              <a:rPr lang="en-US" smtClean="0"/>
              <a:t>45</a:t>
            </a:fld>
            <a:endParaRPr lang="en-US"/>
          </a:p>
        </p:txBody>
      </p:sp>
    </p:spTree>
    <p:extLst>
      <p:ext uri="{BB962C8B-B14F-4D97-AF65-F5344CB8AC3E}">
        <p14:creationId xmlns:p14="http://schemas.microsoft.com/office/powerpoint/2010/main" val="31869148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Exhaustion and Cynicism, higher numbers contribute to burnout….</a:t>
            </a:r>
          </a:p>
        </p:txBody>
      </p:sp>
      <p:sp>
        <p:nvSpPr>
          <p:cNvPr id="4" name="Slide Number Placeholder 3"/>
          <p:cNvSpPr>
            <a:spLocks noGrp="1"/>
          </p:cNvSpPr>
          <p:nvPr>
            <p:ph type="sldNum" sz="quarter" idx="5"/>
          </p:nvPr>
        </p:nvSpPr>
        <p:spPr/>
        <p:txBody>
          <a:bodyPr/>
          <a:lstStyle/>
          <a:p>
            <a:fld id="{B16C1312-4B18-4E3A-902A-FF9C4ADCB029}" type="slidenum">
              <a:rPr lang="en-US" smtClean="0"/>
              <a:t>46</a:t>
            </a:fld>
            <a:endParaRPr lang="en-US"/>
          </a:p>
        </p:txBody>
      </p:sp>
    </p:spTree>
    <p:extLst>
      <p:ext uri="{BB962C8B-B14F-4D97-AF65-F5344CB8AC3E}">
        <p14:creationId xmlns:p14="http://schemas.microsoft.com/office/powerpoint/2010/main" val="2693739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for Professional Efficacy, lower numbers contribute to burnout. </a:t>
            </a:r>
          </a:p>
          <a:p>
            <a:endParaRPr lang="en-US" dirty="0"/>
          </a:p>
          <a:p>
            <a:r>
              <a:rPr lang="en-US" dirty="0"/>
              <a:t>That’s because feeling </a:t>
            </a:r>
            <a:r>
              <a:rPr lang="en-US" i="1" dirty="0"/>
              <a:t>effective</a:t>
            </a:r>
            <a:r>
              <a:rPr lang="en-US" dirty="0"/>
              <a:t> at work </a:t>
            </a:r>
            <a:r>
              <a:rPr lang="en-US" i="0" dirty="0"/>
              <a:t>reduces</a:t>
            </a:r>
            <a:r>
              <a:rPr lang="en-US" i="1" dirty="0"/>
              <a:t> </a:t>
            </a:r>
            <a:r>
              <a:rPr lang="en-US" i="0" dirty="0"/>
              <a:t>burnout, and feeling </a:t>
            </a:r>
            <a:r>
              <a:rPr lang="en-US" i="1" dirty="0"/>
              <a:t>ineffective </a:t>
            </a:r>
            <a:r>
              <a:rPr lang="en-US" i="0" dirty="0"/>
              <a:t>increases it. </a:t>
            </a:r>
            <a:endParaRPr lang="en-US" dirty="0"/>
          </a:p>
          <a:p>
            <a:endParaRPr lang="en-US" b="0" dirty="0"/>
          </a:p>
          <a:p>
            <a:r>
              <a:rPr lang="en-US" b="0" dirty="0"/>
              <a:t>Now, these numbers by themselves don’t tell you a lot; is an exhaustion result of 3.2 good? Bad?</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47</a:t>
            </a:fld>
            <a:endParaRPr lang="en-US"/>
          </a:p>
        </p:txBody>
      </p:sp>
    </p:spTree>
    <p:extLst>
      <p:ext uri="{BB962C8B-B14F-4D97-AF65-F5344CB8AC3E}">
        <p14:creationId xmlns:p14="http://schemas.microsoft.com/office/powerpoint/2010/main" val="20252693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those numbers in context, the survey compares your results with a database of </a:t>
            </a:r>
            <a:r>
              <a:rPr lang="en-US" b="1" dirty="0"/>
              <a:t>22,000 </a:t>
            </a:r>
            <a:r>
              <a:rPr lang="en-US" b="0" dirty="0"/>
              <a:t>other people and gives you a percentile score that tells you what percentage of those people experienced each feeling </a:t>
            </a:r>
            <a:r>
              <a:rPr lang="en-US" b="1" dirty="0"/>
              <a:t>less frequently</a:t>
            </a:r>
            <a:r>
              <a:rPr lang="en-US" b="0" dirty="0"/>
              <a:t> than you did.</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48</a:t>
            </a:fld>
            <a:endParaRPr lang="en-US"/>
          </a:p>
        </p:txBody>
      </p:sp>
    </p:spTree>
    <p:extLst>
      <p:ext uri="{BB962C8B-B14F-4D97-AF65-F5344CB8AC3E}">
        <p14:creationId xmlns:p14="http://schemas.microsoft.com/office/powerpoint/2010/main" val="17910343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another way, I indicated feeling exhaustion </a:t>
            </a:r>
            <a:r>
              <a:rPr lang="en-US" b="1" dirty="0"/>
              <a:t>more frequently than 69%</a:t>
            </a:r>
            <a:r>
              <a:rPr lang="en-US" b="0" dirty="0"/>
              <a:t> of the 22,000 people in the dataset.</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49</a:t>
            </a:fld>
            <a:endParaRPr lang="en-US"/>
          </a:p>
        </p:txBody>
      </p:sp>
    </p:spTree>
    <p:extLst>
      <p:ext uri="{BB962C8B-B14F-4D97-AF65-F5344CB8AC3E}">
        <p14:creationId xmlns:p14="http://schemas.microsoft.com/office/powerpoint/2010/main" val="39882271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indicated feeling cynical about my job more frequently than 82% of those people, which is a warning sign.</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50</a:t>
            </a:fld>
            <a:endParaRPr lang="en-US"/>
          </a:p>
        </p:txBody>
      </p:sp>
    </p:spTree>
    <p:extLst>
      <p:ext uri="{BB962C8B-B14F-4D97-AF65-F5344CB8AC3E}">
        <p14:creationId xmlns:p14="http://schemas.microsoft.com/office/powerpoint/2010/main" val="874396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us to today’s agenda.</a:t>
            </a:r>
          </a:p>
          <a:p>
            <a:endParaRPr lang="en-US" dirty="0"/>
          </a:p>
          <a:p>
            <a:r>
              <a:rPr lang="en-US" dirty="0"/>
              <a:t>This session is a summary of what I learned during that research and how I used that knowledge to quantitatively measure </a:t>
            </a:r>
            <a:r>
              <a:rPr lang="en-US" i="0" dirty="0"/>
              <a:t>the burnout in my organization. </a:t>
            </a:r>
          </a:p>
          <a:p>
            <a:endParaRPr lang="en-US" i="0" dirty="0"/>
          </a:p>
          <a:p>
            <a:r>
              <a:rPr lang="en-US" i="0" dirty="0"/>
              <a:t>We’re going to start with a summary of a bunch of research to establish a scientific explanation of what burnout is and what causes it.</a:t>
            </a:r>
          </a:p>
          <a:p>
            <a:endParaRPr lang="en-US" i="0" dirty="0"/>
          </a:p>
          <a:p>
            <a:r>
              <a:rPr lang="en-US" i="0" dirty="0"/>
              <a:t>Then I’ll introduce a tool for measuring burnout on your own teams and I’ll share with you how we rolled out that tool at my company and what we learned from that process.</a:t>
            </a:r>
          </a:p>
          <a:p>
            <a:endParaRPr lang="en-US" i="0" dirty="0"/>
          </a:p>
          <a:p>
            <a:r>
              <a:rPr lang="en-US" i="0" dirty="0"/>
              <a:t>And then lastly, we’ll talk about how you can use those burnout measurements to more effectively treat or manage the burnout your staff is feeling.</a:t>
            </a:r>
          </a:p>
        </p:txBody>
      </p:sp>
      <p:sp>
        <p:nvSpPr>
          <p:cNvPr id="4" name="Slide Number Placeholder 3"/>
          <p:cNvSpPr>
            <a:spLocks noGrp="1"/>
          </p:cNvSpPr>
          <p:nvPr>
            <p:ph type="sldNum" sz="quarter" idx="5"/>
          </p:nvPr>
        </p:nvSpPr>
        <p:spPr/>
        <p:txBody>
          <a:bodyPr/>
          <a:lstStyle/>
          <a:p>
            <a:fld id="{B16C1312-4B18-4E3A-902A-FF9C4ADCB029}" type="slidenum">
              <a:rPr lang="en-US" smtClean="0"/>
              <a:t>6</a:t>
            </a:fld>
            <a:endParaRPr lang="en-US"/>
          </a:p>
        </p:txBody>
      </p:sp>
    </p:spTree>
    <p:extLst>
      <p:ext uri="{BB962C8B-B14F-4D97-AF65-F5344CB8AC3E}">
        <p14:creationId xmlns:p14="http://schemas.microsoft.com/office/powerpoint/2010/main" val="38211363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also reported feeling effective at work more frequently than 76% of the dataset.</a:t>
            </a:r>
          </a:p>
          <a:p>
            <a:endParaRPr lang="en-US" b="1" dirty="0"/>
          </a:p>
          <a:p>
            <a:r>
              <a:rPr lang="en-US" b="1" dirty="0"/>
              <a:t>(click)</a:t>
            </a:r>
          </a:p>
          <a:p>
            <a:endParaRPr lang="en-US" b="0" dirty="0"/>
          </a:p>
          <a:p>
            <a:r>
              <a:rPr lang="en-US" b="0" dirty="0"/>
              <a:t>Remember that efficacy is the opposite of the other two scales, and feeling effective at one’s job can </a:t>
            </a:r>
            <a:r>
              <a:rPr lang="en-US" b="0" i="1" dirty="0"/>
              <a:t>reduce </a:t>
            </a:r>
            <a:r>
              <a:rPr lang="en-US" b="0" i="0" dirty="0"/>
              <a:t>burnout. So this third score is good for me.</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51</a:t>
            </a:fld>
            <a:endParaRPr lang="en-US"/>
          </a:p>
        </p:txBody>
      </p:sp>
    </p:spTree>
    <p:extLst>
      <p:ext uri="{BB962C8B-B14F-4D97-AF65-F5344CB8AC3E}">
        <p14:creationId xmlns:p14="http://schemas.microsoft.com/office/powerpoint/2010/main" val="12628951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Before we go on, let’s pause for a minute and compare my survey results with what I was actually feeling at work.</a:t>
            </a:r>
          </a:p>
          <a:p>
            <a:endParaRPr lang="en-US" b="0" dirty="0"/>
          </a:p>
          <a:p>
            <a:r>
              <a:rPr lang="en-US" b="0" dirty="0"/>
              <a:t>Surprisingly, even though there were only 16 questions in the survey, I think the results accurately capture my experience.</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I’ve been at my company for over 14 years, and in that time I’ve gone from a mid-level programmer to the director of the entire product team. Along that way I’ve picked up a number of roles and responsibilities that I don’t </a:t>
            </a:r>
            <a:r>
              <a:rPr lang="en-US" b="0" i="1" dirty="0"/>
              <a:t>love </a:t>
            </a:r>
            <a:r>
              <a:rPr lang="en-US" b="0" i="0" dirty="0"/>
              <a:t>doing, but that really need done and for which there’s no one else to do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People management is a good example; our programmers, QA staff, and UI/UX designer all report to me. I’m responsible for approving their PTO, coaching them through weekly 1-on-1s, developing their skills and managing their careers, and setting their salaries. I don’t really </a:t>
            </a:r>
            <a:r>
              <a:rPr lang="en-US" b="0" i="1" dirty="0"/>
              <a:t>enjoy </a:t>
            </a:r>
            <a:r>
              <a:rPr lang="en-US" b="0" i="0" dirty="0"/>
              <a:t>any of that, and it takes me away from technical work that I </a:t>
            </a:r>
            <a:r>
              <a:rPr lang="en-US" b="0" i="1" dirty="0"/>
              <a:t>do </a:t>
            </a:r>
            <a:r>
              <a:rPr lang="en-US" b="0" i="0" dirty="0"/>
              <a:t>enjoy. But we’re a small company and there just isn’t anyone else that has the capacity or the willingness to do it, so I do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The tension between doing the parts of my job that </a:t>
            </a:r>
            <a:r>
              <a:rPr lang="en-US" b="0" i="1" dirty="0"/>
              <a:t>need to get done</a:t>
            </a:r>
            <a:r>
              <a:rPr lang="en-US" b="0" i="0" dirty="0"/>
              <a:t> and the parts of my job that I </a:t>
            </a:r>
            <a:r>
              <a:rPr lang="en-US" b="0" i="1" dirty="0"/>
              <a:t>truly enjoy doing </a:t>
            </a:r>
            <a:r>
              <a:rPr lang="en-US" b="0" i="0" dirty="0"/>
              <a:t>is evident in these scores.</a:t>
            </a:r>
          </a:p>
          <a:p>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52</a:t>
            </a:fld>
            <a:endParaRPr lang="en-US"/>
          </a:p>
        </p:txBody>
      </p:sp>
    </p:spTree>
    <p:extLst>
      <p:ext uri="{BB962C8B-B14F-4D97-AF65-F5344CB8AC3E}">
        <p14:creationId xmlns:p14="http://schemas.microsoft.com/office/powerpoint/2010/main" val="9309227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On the exhaustion side, my energy levels have generally not rebounded to their pre-COVID levels. I can get through the day, I can get my work done, I can keep my kids alive, and I can occasionally summon the motivation to exercise, but I don’t have a lot of </a:t>
            </a:r>
            <a:r>
              <a:rPr lang="en-US" b="0" i="1" dirty="0"/>
              <a:t>spare </a:t>
            </a:r>
            <a:r>
              <a:rPr lang="en-US" b="0" i="0" dirty="0"/>
              <a:t>energy to put into new things. </a:t>
            </a:r>
          </a:p>
          <a:p>
            <a:endParaRPr lang="en-US" b="0" i="0" dirty="0"/>
          </a:p>
          <a:p>
            <a:r>
              <a:rPr lang="en-US" b="0" i="0" dirty="0"/>
              <a:t>That general feeling of low energy carries over into my job duties. I feel like I have to consciously expend energy to complete my people management and project management tasks, whereas the more technical work I do rejuvenates me. My score on this scale reflects the balance of those roles in my normal workday.</a:t>
            </a:r>
          </a:p>
          <a:p>
            <a:endParaRPr lang="en-US" b="0" i="0" dirty="0"/>
          </a:p>
          <a:p>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53</a:t>
            </a:fld>
            <a:endParaRPr lang="en-US"/>
          </a:p>
        </p:txBody>
      </p:sp>
    </p:spTree>
    <p:extLst>
      <p:ext uri="{BB962C8B-B14F-4D97-AF65-F5344CB8AC3E}">
        <p14:creationId xmlns:p14="http://schemas.microsoft.com/office/powerpoint/2010/main" val="24720549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My cynicism score is harder to unpack.</a:t>
            </a:r>
          </a:p>
          <a:p>
            <a:endParaRPr lang="en-US" b="0" dirty="0"/>
          </a:p>
          <a:p>
            <a:r>
              <a:rPr lang="en-US" b="0" dirty="0"/>
              <a:t>I earlier introduced this scale as plotting a continuum between “my work doesn’t matter” and “my work is valuable”, and my high score on this scale might indicate that I don’t think the work I’m doing is all that important. </a:t>
            </a:r>
          </a:p>
          <a:p>
            <a:endParaRPr lang="en-US" b="0" dirty="0"/>
          </a:p>
          <a:p>
            <a:r>
              <a:rPr lang="en-US" b="0" dirty="0"/>
              <a:t>That’s actually very untrue, but the Cynicism scale measures more than just whether or not we feel like our work </a:t>
            </a:r>
            <a:r>
              <a:rPr lang="en-US" b="0" i="1" dirty="0"/>
              <a:t>matters</a:t>
            </a:r>
            <a:r>
              <a:rPr lang="en-US" b="0" i="0" dirty="0"/>
              <a:t>.</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54</a:t>
            </a:fld>
            <a:endParaRPr lang="en-US"/>
          </a:p>
        </p:txBody>
      </p:sp>
    </p:spTree>
    <p:extLst>
      <p:ext uri="{BB962C8B-B14F-4D97-AF65-F5344CB8AC3E}">
        <p14:creationId xmlns:p14="http://schemas.microsoft.com/office/powerpoint/2010/main" val="41912352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If you look at my Cynicism answers in more detail, you’ll see that I almost </a:t>
            </a:r>
            <a:r>
              <a:rPr lang="en-US" b="0" i="1" dirty="0"/>
              <a:t>never </a:t>
            </a:r>
            <a:r>
              <a:rPr lang="en-US" b="0" i="0" dirty="0"/>
              <a:t>doubt the significance of my work. Remember that a score of 1 means “a few times a year or less”.</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55</a:t>
            </a:fld>
            <a:endParaRPr lang="en-US"/>
          </a:p>
        </p:txBody>
      </p:sp>
    </p:spTree>
    <p:extLst>
      <p:ext uri="{BB962C8B-B14F-4D97-AF65-F5344CB8AC3E}">
        <p14:creationId xmlns:p14="http://schemas.microsoft.com/office/powerpoint/2010/main" val="27067897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However, I </a:t>
            </a:r>
            <a:r>
              <a:rPr lang="en-US" b="0" i="1" dirty="0"/>
              <a:t>have </a:t>
            </a:r>
            <a:r>
              <a:rPr lang="en-US" b="0" i="0" dirty="0"/>
              <a:t>become less enthusiastic and interested in my work. I think this accurately reflects my ongoing transition from a developer and technical architect into a management role; it’s absolutely an </a:t>
            </a:r>
            <a:r>
              <a:rPr lang="en-US" b="0" i="1" dirty="0"/>
              <a:t>important </a:t>
            </a:r>
            <a:r>
              <a:rPr lang="en-US" b="0" i="0" dirty="0"/>
              <a:t>role, I’m just less excited about doing it than I was when I was a programmer.</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56</a:t>
            </a:fld>
            <a:endParaRPr lang="en-US"/>
          </a:p>
        </p:txBody>
      </p:sp>
    </p:spTree>
    <p:extLst>
      <p:ext uri="{BB962C8B-B14F-4D97-AF65-F5344CB8AC3E}">
        <p14:creationId xmlns:p14="http://schemas.microsoft.com/office/powerpoint/2010/main" val="7165057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My highest score is on “I just want to do my job and not be bothered”, which I reported feeling nearly every day.</a:t>
            </a:r>
          </a:p>
          <a:p>
            <a:endParaRPr lang="en-US" b="0" dirty="0"/>
          </a:p>
          <a:p>
            <a:r>
              <a:rPr lang="en-US" b="0" dirty="0"/>
              <a:t>I took this survey in the middle of a very busy period full of management activity, and at that time I was frequently interrupted and distracted from what I </a:t>
            </a:r>
            <a:r>
              <a:rPr lang="en-US" b="0" i="1" dirty="0"/>
              <a:t>wanted </a:t>
            </a:r>
            <a:r>
              <a:rPr lang="en-US" b="0" i="0" dirty="0"/>
              <a:t>to be doing, which may have colored my responses.</a:t>
            </a:r>
          </a:p>
        </p:txBody>
      </p:sp>
      <p:sp>
        <p:nvSpPr>
          <p:cNvPr id="4" name="Slide Number Placeholder 3"/>
          <p:cNvSpPr>
            <a:spLocks noGrp="1"/>
          </p:cNvSpPr>
          <p:nvPr>
            <p:ph type="sldNum" sz="quarter" idx="5"/>
          </p:nvPr>
        </p:nvSpPr>
        <p:spPr/>
        <p:txBody>
          <a:bodyPr/>
          <a:lstStyle/>
          <a:p>
            <a:fld id="{B16C1312-4B18-4E3A-902A-FF9C4ADCB029}" type="slidenum">
              <a:rPr lang="en-US" smtClean="0"/>
              <a:t>57</a:t>
            </a:fld>
            <a:endParaRPr lang="en-US"/>
          </a:p>
        </p:txBody>
      </p:sp>
    </p:spTree>
    <p:extLst>
      <p:ext uri="{BB962C8B-B14F-4D97-AF65-F5344CB8AC3E}">
        <p14:creationId xmlns:p14="http://schemas.microsoft.com/office/powerpoint/2010/main" val="25410037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If you look at these scores together, they paint a picture of someone who knows their job is critically important, but who is struggling to remain enthusiastic and engaged about doing it.</a:t>
            </a:r>
          </a:p>
          <a:p>
            <a:endParaRPr lang="en-US" b="0" i="0" dirty="0"/>
          </a:p>
          <a:p>
            <a:r>
              <a:rPr lang="en-US" b="0" i="0" dirty="0"/>
              <a:t>And I think that’s a pretty fair picture of how I feel on any given day.</a:t>
            </a:r>
          </a:p>
          <a:p>
            <a:endParaRPr lang="en-US" b="0" i="0" dirty="0"/>
          </a:p>
          <a:p>
            <a:r>
              <a:rPr lang="en-US" b="0" i="0" dirty="0"/>
              <a:t>And if we stopped right there, these scores might indicate a moderately strong level of burnout, and you might start asking me why I’m not looking for a job I can be more excited about.</a:t>
            </a:r>
          </a:p>
        </p:txBody>
      </p:sp>
      <p:sp>
        <p:nvSpPr>
          <p:cNvPr id="4" name="Slide Number Placeholder 3"/>
          <p:cNvSpPr>
            <a:spLocks noGrp="1"/>
          </p:cNvSpPr>
          <p:nvPr>
            <p:ph type="sldNum" sz="quarter" idx="5"/>
          </p:nvPr>
        </p:nvSpPr>
        <p:spPr/>
        <p:txBody>
          <a:bodyPr/>
          <a:lstStyle/>
          <a:p>
            <a:fld id="{B16C1312-4B18-4E3A-902A-FF9C4ADCB029}" type="slidenum">
              <a:rPr lang="en-US" smtClean="0"/>
              <a:t>58</a:t>
            </a:fld>
            <a:endParaRPr lang="en-US"/>
          </a:p>
        </p:txBody>
      </p:sp>
    </p:spTree>
    <p:extLst>
      <p:ext uri="{BB962C8B-B14F-4D97-AF65-F5344CB8AC3E}">
        <p14:creationId xmlns:p14="http://schemas.microsoft.com/office/powerpoint/2010/main" val="37256713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My professional efficacy scores paint a very different picture of someone who feels skilled, talented, and competent in their role.</a:t>
            </a:r>
          </a:p>
          <a:p>
            <a:endParaRPr lang="en-US" b="0" i="0" dirty="0"/>
          </a:p>
          <a:p>
            <a:r>
              <a:rPr lang="en-US" b="0" i="0" dirty="0"/>
              <a:t>I don’t claim to be a </a:t>
            </a:r>
            <a:r>
              <a:rPr lang="en-US" b="0" i="1" dirty="0"/>
              <a:t>fantastic </a:t>
            </a:r>
            <a:r>
              <a:rPr lang="en-US" b="0" i="0" dirty="0"/>
              <a:t>manager or leader, and I can absolutely point to some weak areas where I struggle, but I have spent a lot of time deliberately learning how to be a better manager and leader, and I think it shows. </a:t>
            </a:r>
          </a:p>
          <a:p>
            <a:endParaRPr lang="en-US" b="0" i="0" dirty="0"/>
          </a:p>
          <a:p>
            <a:r>
              <a:rPr lang="en-US" b="0" i="0" dirty="0"/>
              <a:t>Compared to the average programmer that was promoted into a leadership role, with an introverted personality and a complete lack of formal management training, I feel very competent indeed.</a:t>
            </a:r>
          </a:p>
          <a:p>
            <a:endParaRPr lang="en-US" b="0" i="0" dirty="0"/>
          </a:p>
          <a:p>
            <a:r>
              <a:rPr lang="en-US" b="0" i="0" dirty="0"/>
              <a:t>Additionally, I can clearly see the impact that I have on my organization in my role, and I know that I’m making a difference not only to the company, but in the day to day lives of the people that report to me and to my peers. That feeling of making a difference and of playing a critical role is accurately represented here.</a:t>
            </a:r>
          </a:p>
        </p:txBody>
      </p:sp>
      <p:sp>
        <p:nvSpPr>
          <p:cNvPr id="4" name="Slide Number Placeholder 3"/>
          <p:cNvSpPr>
            <a:spLocks noGrp="1"/>
          </p:cNvSpPr>
          <p:nvPr>
            <p:ph type="sldNum" sz="quarter" idx="5"/>
          </p:nvPr>
        </p:nvSpPr>
        <p:spPr/>
        <p:txBody>
          <a:bodyPr/>
          <a:lstStyle/>
          <a:p>
            <a:fld id="{B16C1312-4B18-4E3A-902A-FF9C4ADCB029}" type="slidenum">
              <a:rPr lang="en-US" smtClean="0"/>
              <a:t>59</a:t>
            </a:fld>
            <a:endParaRPr lang="en-US"/>
          </a:p>
        </p:txBody>
      </p:sp>
    </p:spTree>
    <p:extLst>
      <p:ext uri="{BB962C8B-B14F-4D97-AF65-F5344CB8AC3E}">
        <p14:creationId xmlns:p14="http://schemas.microsoft.com/office/powerpoint/2010/main" val="15711848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Just because I scored “good” on one of the scales doesn’t mean I’m not suffering from burnout; in fact, an undesirable score on just </a:t>
            </a:r>
            <a:r>
              <a:rPr lang="en-US" b="0" i="1" dirty="0"/>
              <a:t>one </a:t>
            </a:r>
            <a:r>
              <a:rPr lang="en-US" b="0" i="0" dirty="0"/>
              <a:t>of these scales can indicate presence of burnout.</a:t>
            </a:r>
          </a:p>
          <a:p>
            <a:endParaRPr lang="en-US" b="0" i="0" dirty="0"/>
          </a:p>
          <a:p>
            <a:r>
              <a:rPr lang="en-US" b="0" i="0" dirty="0"/>
              <a:t>To make it easier to understand the different combinations of scores, the MBI includes six different “profiles” that people can fall into.</a:t>
            </a:r>
          </a:p>
        </p:txBody>
      </p:sp>
      <p:sp>
        <p:nvSpPr>
          <p:cNvPr id="4" name="Slide Number Placeholder 3"/>
          <p:cNvSpPr>
            <a:spLocks noGrp="1"/>
          </p:cNvSpPr>
          <p:nvPr>
            <p:ph type="sldNum" sz="quarter" idx="5"/>
          </p:nvPr>
        </p:nvSpPr>
        <p:spPr/>
        <p:txBody>
          <a:bodyPr/>
          <a:lstStyle/>
          <a:p>
            <a:fld id="{B16C1312-4B18-4E3A-902A-FF9C4ADCB029}" type="slidenum">
              <a:rPr lang="en-US" smtClean="0"/>
              <a:t>60</a:t>
            </a:fld>
            <a:endParaRPr lang="en-US"/>
          </a:p>
        </p:txBody>
      </p:sp>
    </p:spTree>
    <p:extLst>
      <p:ext uri="{BB962C8B-B14F-4D97-AF65-F5344CB8AC3E}">
        <p14:creationId xmlns:p14="http://schemas.microsoft.com/office/powerpoint/2010/main" val="3037442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 of people think they are familiar with burnout; </a:t>
            </a:r>
          </a:p>
          <a:p>
            <a:endParaRPr lang="en-US" dirty="0"/>
          </a:p>
          <a:p>
            <a:r>
              <a:rPr lang="en-US" dirty="0"/>
              <a:t>A company called Spring Health sponsored a survey in 2020 to assess the state of the workplace. They found that 76% of American workers were reporting symptoms of burnout. </a:t>
            </a:r>
          </a:p>
          <a:p>
            <a:endParaRPr lang="en-US" dirty="0"/>
          </a:p>
          <a:p>
            <a:r>
              <a:rPr lang="en-US" dirty="0"/>
              <a:t>https://springhealth.com/wp-content/uploads/2020/12/Spring-Health-Burnout-Nation.pdf</a:t>
            </a:r>
          </a:p>
        </p:txBody>
      </p:sp>
      <p:sp>
        <p:nvSpPr>
          <p:cNvPr id="4" name="Slide Number Placeholder 3"/>
          <p:cNvSpPr>
            <a:spLocks noGrp="1"/>
          </p:cNvSpPr>
          <p:nvPr>
            <p:ph type="sldNum" sz="quarter" idx="5"/>
          </p:nvPr>
        </p:nvSpPr>
        <p:spPr/>
        <p:txBody>
          <a:bodyPr/>
          <a:lstStyle/>
          <a:p>
            <a:fld id="{B16C1312-4B18-4E3A-902A-FF9C4ADCB029}" type="slidenum">
              <a:rPr lang="en-US" smtClean="0"/>
              <a:t>7</a:t>
            </a:fld>
            <a:endParaRPr lang="en-US"/>
          </a:p>
        </p:txBody>
      </p:sp>
    </p:spTree>
    <p:extLst>
      <p:ext uri="{BB962C8B-B14F-4D97-AF65-F5344CB8AC3E}">
        <p14:creationId xmlns:p14="http://schemas.microsoft.com/office/powerpoint/2010/main" val="20683389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profile associated with a report like mine is called “Disengaged”.</a:t>
            </a:r>
            <a:endParaRPr lang="en-US" b="0" i="0" dirty="0"/>
          </a:p>
          <a:p>
            <a:endParaRPr lang="en-US" b="0" i="0" dirty="0"/>
          </a:p>
          <a:p>
            <a:r>
              <a:rPr lang="en-US" b="0" i="0" dirty="0"/>
              <a:t>In this profile, Cynicism is the primary burnout factor, and there are either low or moderate feelings of Exhaustion and Low Professional Efficacy. </a:t>
            </a:r>
          </a:p>
          <a:p>
            <a:endParaRPr lang="en-US" b="0" i="0" dirty="0"/>
          </a:p>
          <a:p>
            <a:r>
              <a:rPr lang="en-US" b="0" i="0" dirty="0"/>
              <a:t>It’s really important to note that this is NOT saying that I AM disengaged, it’s just saying that my </a:t>
            </a:r>
            <a:r>
              <a:rPr lang="en-US" b="0" i="1" dirty="0"/>
              <a:t>burnout profile </a:t>
            </a:r>
            <a:r>
              <a:rPr lang="en-US" b="0" i="0" dirty="0"/>
              <a:t>is characterized by </a:t>
            </a:r>
            <a:r>
              <a:rPr lang="en-US" b="0" i="1" dirty="0"/>
              <a:t>feelings</a:t>
            </a:r>
            <a:r>
              <a:rPr lang="en-US" b="0" i="0" dirty="0"/>
              <a:t> that often accompany some form of disengagement. This report isn’t passing judgement on me and it’s not saying I’m doing poorly at my job.</a:t>
            </a:r>
          </a:p>
          <a:p>
            <a:endParaRPr lang="en-US" b="0" i="0" dirty="0"/>
          </a:p>
          <a:p>
            <a:r>
              <a:rPr lang="en-US" b="0" i="0" dirty="0"/>
              <a:t>It’s just providing a label that fits the pattern of my scores, which suggest that if my burnout continues in this way without treatment, it will likely manifest as increased disengagement from my job.</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61</a:t>
            </a:fld>
            <a:endParaRPr lang="en-US"/>
          </a:p>
        </p:txBody>
      </p:sp>
    </p:spTree>
    <p:extLst>
      <p:ext uri="{BB962C8B-B14F-4D97-AF65-F5344CB8AC3E}">
        <p14:creationId xmlns:p14="http://schemas.microsoft.com/office/powerpoint/2010/main" val="4716956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Similarly, the “Ineffective” profile isn’t saying that someone is </a:t>
            </a:r>
            <a:r>
              <a:rPr lang="en-US" b="0" i="1" dirty="0"/>
              <a:t>actually </a:t>
            </a:r>
            <a:r>
              <a:rPr lang="en-US" b="0" i="0" dirty="0"/>
              <a:t>ineffective at their job, it’s just saying that </a:t>
            </a:r>
            <a:r>
              <a:rPr lang="en-US" b="0" i="1" dirty="0"/>
              <a:t>feeling </a:t>
            </a:r>
            <a:r>
              <a:rPr lang="en-US" b="0" i="0" dirty="0"/>
              <a:t>ineffective is the primary driver of their burnout symptoms. </a:t>
            </a:r>
          </a:p>
          <a:p>
            <a:endParaRPr lang="en-US" b="0" i="0" dirty="0"/>
          </a:p>
          <a:p>
            <a:r>
              <a:rPr lang="en-US" b="0" i="0" dirty="0"/>
              <a:t>Again, the other scales, Exhaustion and Cynicism in this case, can be either low or moderate, but there is a clear primary driver.</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62</a:t>
            </a:fld>
            <a:endParaRPr lang="en-US"/>
          </a:p>
        </p:txBody>
      </p:sp>
    </p:spTree>
    <p:extLst>
      <p:ext uri="{BB962C8B-B14F-4D97-AF65-F5344CB8AC3E}">
        <p14:creationId xmlns:p14="http://schemas.microsoft.com/office/powerpoint/2010/main" val="25174035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Likewise, the “Overextended” profile is characterized primarily by feelings of Exhaustion</a:t>
            </a:r>
          </a:p>
        </p:txBody>
      </p:sp>
      <p:sp>
        <p:nvSpPr>
          <p:cNvPr id="4" name="Slide Number Placeholder 3"/>
          <p:cNvSpPr>
            <a:spLocks noGrp="1"/>
          </p:cNvSpPr>
          <p:nvPr>
            <p:ph type="sldNum" sz="quarter" idx="5"/>
          </p:nvPr>
        </p:nvSpPr>
        <p:spPr/>
        <p:txBody>
          <a:bodyPr/>
          <a:lstStyle/>
          <a:p>
            <a:fld id="{B16C1312-4B18-4E3A-902A-FF9C4ADCB029}" type="slidenum">
              <a:rPr lang="en-US" smtClean="0"/>
              <a:t>63</a:t>
            </a:fld>
            <a:endParaRPr lang="en-US"/>
          </a:p>
        </p:txBody>
      </p:sp>
    </p:spTree>
    <p:extLst>
      <p:ext uri="{BB962C8B-B14F-4D97-AF65-F5344CB8AC3E}">
        <p14:creationId xmlns:p14="http://schemas.microsoft.com/office/powerpoint/2010/main" val="27575920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“Burnout” profile is characterized by high frequencies of both exhaustion and cynicism. It’s rare for someone to feel highly effective in this case, but even if they also feel ineffective it’s the tiredness and disengagement that are primarily driving their burnout.</a:t>
            </a:r>
          </a:p>
          <a:p>
            <a:endParaRPr lang="en-US" b="0" dirty="0"/>
          </a:p>
          <a:p>
            <a:r>
              <a:rPr lang="en-US" b="1" dirty="0"/>
              <a:t>(click)</a:t>
            </a:r>
            <a:endParaRPr lang="en-US" b="0" dirty="0"/>
          </a:p>
          <a:p>
            <a:endParaRPr lang="en-US" b="0" dirty="0"/>
          </a:p>
          <a:p>
            <a:r>
              <a:rPr lang="en-US" b="0" dirty="0"/>
              <a:t>Left untreated, this is the sort of burnout that can progress into stages 4 and 5 of </a:t>
            </a:r>
            <a:r>
              <a:rPr lang="en-US" b="0" dirty="0" err="1"/>
              <a:t>Veninga’s</a:t>
            </a:r>
            <a:r>
              <a:rPr lang="en-US" b="0" dirty="0"/>
              <a:t> burnout model where chronic symptoms develop.</a:t>
            </a:r>
          </a:p>
        </p:txBody>
      </p:sp>
      <p:sp>
        <p:nvSpPr>
          <p:cNvPr id="4" name="Slide Number Placeholder 3"/>
          <p:cNvSpPr>
            <a:spLocks noGrp="1"/>
          </p:cNvSpPr>
          <p:nvPr>
            <p:ph type="sldNum" sz="quarter" idx="5"/>
          </p:nvPr>
        </p:nvSpPr>
        <p:spPr/>
        <p:txBody>
          <a:bodyPr/>
          <a:lstStyle/>
          <a:p>
            <a:fld id="{B16C1312-4B18-4E3A-902A-FF9C4ADCB029}" type="slidenum">
              <a:rPr lang="en-US" smtClean="0"/>
              <a:t>64</a:t>
            </a:fld>
            <a:endParaRPr lang="en-US"/>
          </a:p>
        </p:txBody>
      </p:sp>
    </p:spTree>
    <p:extLst>
      <p:ext uri="{BB962C8B-B14F-4D97-AF65-F5344CB8AC3E}">
        <p14:creationId xmlns:p14="http://schemas.microsoft.com/office/powerpoint/2010/main" val="40441384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And of course, some people aren’t experiencing burnout at all. These folks are energized for their workday, are engaged with their job and their coworkers, and generally feel effective at what they’re doing. </a:t>
            </a:r>
          </a:p>
          <a:p>
            <a:endParaRPr lang="en-US" b="0" dirty="0"/>
          </a:p>
          <a:p>
            <a:r>
              <a:rPr lang="en-US" b="0" dirty="0"/>
              <a:t>Doesn’t mean they don’t have a bad day or a bad week, just that over the long term those burnout symptoms tend to be infrequent.</a:t>
            </a:r>
          </a:p>
        </p:txBody>
      </p:sp>
      <p:sp>
        <p:nvSpPr>
          <p:cNvPr id="4" name="Slide Number Placeholder 3"/>
          <p:cNvSpPr>
            <a:spLocks noGrp="1"/>
          </p:cNvSpPr>
          <p:nvPr>
            <p:ph type="sldNum" sz="quarter" idx="5"/>
          </p:nvPr>
        </p:nvSpPr>
        <p:spPr/>
        <p:txBody>
          <a:bodyPr/>
          <a:lstStyle/>
          <a:p>
            <a:fld id="{B16C1312-4B18-4E3A-902A-FF9C4ADCB029}" type="slidenum">
              <a:rPr lang="en-US" smtClean="0"/>
              <a:t>65</a:t>
            </a:fld>
            <a:endParaRPr lang="en-US"/>
          </a:p>
        </p:txBody>
      </p:sp>
    </p:spTree>
    <p:extLst>
      <p:ext uri="{BB962C8B-B14F-4D97-AF65-F5344CB8AC3E}">
        <p14:creationId xmlns:p14="http://schemas.microsoft.com/office/powerpoint/2010/main" val="27692495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 just spent a bunch of time explaining how a 16-question survey produces this highly insightful numerical model of how much burnout a person is feeling, and I totally understand if you’re sitting there feeling a little bit skeptical. </a:t>
            </a:r>
          </a:p>
          <a:p>
            <a:endParaRPr lang="en-US" b="0" dirty="0"/>
          </a:p>
          <a:p>
            <a:r>
              <a:rPr lang="en-US" b="0" dirty="0"/>
              <a:t>Like, can 5 questions </a:t>
            </a:r>
            <a:r>
              <a:rPr lang="en-US" b="0" i="1" dirty="0"/>
              <a:t>really </a:t>
            </a:r>
            <a:r>
              <a:rPr lang="en-US" b="0" i="0" dirty="0"/>
              <a:t>provide that accurate of a read on how much cynicism a person is feeling?</a:t>
            </a:r>
          </a:p>
          <a:p>
            <a:endParaRPr lang="en-US" b="0" i="0" dirty="0"/>
          </a:p>
          <a:p>
            <a:r>
              <a:rPr lang="en-US" b="1" i="0" dirty="0"/>
              <a:t>(click)</a:t>
            </a:r>
            <a:r>
              <a:rPr lang="en-US" b="0" i="0" dirty="0"/>
              <a:t> </a:t>
            </a:r>
          </a:p>
          <a:p>
            <a:endParaRPr lang="en-US" b="0" i="0" dirty="0"/>
          </a:p>
          <a:p>
            <a:r>
              <a:rPr lang="en-US" b="0" i="0" dirty="0"/>
              <a:t>The MBI is a scientific assessment and has been determined to be “psychometrically sound”, which basically means that it’s been statistically proven to properly evaluate what is claims to measure.</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66</a:t>
            </a:fld>
            <a:endParaRPr lang="en-US"/>
          </a:p>
        </p:txBody>
      </p:sp>
    </p:spTree>
    <p:extLst>
      <p:ext uri="{BB962C8B-B14F-4D97-AF65-F5344CB8AC3E}">
        <p14:creationId xmlns:p14="http://schemas.microsoft.com/office/powerpoint/2010/main" val="15553445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the reliability and validity of the MBI results has been established through an analysis of over 84 published studies using these scales.</a:t>
            </a:r>
          </a:p>
          <a:p>
            <a:endParaRPr lang="en-US" dirty="0"/>
          </a:p>
          <a:p>
            <a:r>
              <a:rPr lang="en-US" dirty="0"/>
              <a:t>The reliability of the Exhaustion scale is a tad higher than the Cynicism and Professional Efficacy scales, but all of them exceed the recommended levels for surveys used in clinical research.</a:t>
            </a:r>
          </a:p>
          <a:p>
            <a:endParaRPr lang="en-US" dirty="0"/>
          </a:p>
          <a:p>
            <a:r>
              <a:rPr lang="en-US" dirty="0"/>
              <a:t>I’m not going to dwell on this, but in a minute I’ll tell you how to get the MBI manual which talks about these in more detail.</a:t>
            </a:r>
          </a:p>
        </p:txBody>
      </p:sp>
      <p:sp>
        <p:nvSpPr>
          <p:cNvPr id="4" name="Slide Number Placeholder 3"/>
          <p:cNvSpPr>
            <a:spLocks noGrp="1"/>
          </p:cNvSpPr>
          <p:nvPr>
            <p:ph type="sldNum" sz="quarter" idx="5"/>
          </p:nvPr>
        </p:nvSpPr>
        <p:spPr/>
        <p:txBody>
          <a:bodyPr/>
          <a:lstStyle/>
          <a:p>
            <a:fld id="{B16C1312-4B18-4E3A-902A-FF9C4ADCB029}" type="slidenum">
              <a:rPr lang="en-US" smtClean="0"/>
              <a:t>67</a:t>
            </a:fld>
            <a:endParaRPr lang="en-US"/>
          </a:p>
        </p:txBody>
      </p:sp>
    </p:spTree>
    <p:extLst>
      <p:ext uri="{BB962C8B-B14F-4D97-AF65-F5344CB8AC3E}">
        <p14:creationId xmlns:p14="http://schemas.microsoft.com/office/powerpoint/2010/main" val="35748159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Areas of </a:t>
            </a:r>
            <a:r>
              <a:rPr lang="en-US" dirty="0" err="1"/>
              <a:t>Worklife</a:t>
            </a:r>
            <a:r>
              <a:rPr lang="en-US" dirty="0"/>
              <a:t> Survey is a companion survey to the MBI. </a:t>
            </a:r>
          </a:p>
          <a:p>
            <a:endParaRPr lang="en-US" dirty="0"/>
          </a:p>
          <a:p>
            <a:r>
              <a:rPr lang="en-US" dirty="0"/>
              <a:t>The MBI measures three different scales to determine </a:t>
            </a:r>
            <a:r>
              <a:rPr lang="en-US" i="1" dirty="0"/>
              <a:t>how </a:t>
            </a:r>
            <a:r>
              <a:rPr lang="en-US" i="0" dirty="0"/>
              <a:t>burnout is presenting itself, while the AWS looks for mismatch between your job and key aspects of your personality and desires.</a:t>
            </a:r>
          </a:p>
          <a:p>
            <a:endParaRPr lang="en-US" i="0" dirty="0"/>
          </a:p>
          <a:p>
            <a:r>
              <a:rPr lang="en-US" b="1" i="0" dirty="0"/>
              <a:t>(click)</a:t>
            </a:r>
            <a:endParaRPr lang="en-US" b="0" i="0" dirty="0"/>
          </a:p>
          <a:p>
            <a:endParaRPr lang="en-US" b="0" i="0" dirty="0"/>
          </a:p>
          <a:p>
            <a:r>
              <a:rPr lang="en-US" b="0" i="0" dirty="0"/>
              <a:t>Similar to the MBI, the AWS does this by measuring six different scales.</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68</a:t>
            </a:fld>
            <a:endParaRPr lang="en-US"/>
          </a:p>
        </p:txBody>
      </p:sp>
    </p:spTree>
    <p:extLst>
      <p:ext uri="{BB962C8B-B14F-4D97-AF65-F5344CB8AC3E}">
        <p14:creationId xmlns:p14="http://schemas.microsoft.com/office/powerpoint/2010/main" val="500558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69</a:t>
            </a:fld>
            <a:endParaRPr lang="en-US"/>
          </a:p>
        </p:txBody>
      </p:sp>
    </p:spTree>
    <p:extLst>
      <p:ext uri="{BB962C8B-B14F-4D97-AF65-F5344CB8AC3E}">
        <p14:creationId xmlns:p14="http://schemas.microsoft.com/office/powerpoint/2010/main" val="19247612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actually rolling these surveys out to your team and analyzing the results.</a:t>
            </a:r>
          </a:p>
          <a:p>
            <a:endParaRPr lang="en-US" dirty="0"/>
          </a:p>
          <a:p>
            <a:r>
              <a:rPr lang="en-US" dirty="0"/>
              <a:t>There are a couple of places where I can save you some head-scratching over some non-obvious options, and then there are some lessons learned I can share regarding the rollout I did in my company.</a:t>
            </a:r>
          </a:p>
        </p:txBody>
      </p:sp>
      <p:sp>
        <p:nvSpPr>
          <p:cNvPr id="4" name="Slide Number Placeholder 3"/>
          <p:cNvSpPr>
            <a:spLocks noGrp="1"/>
          </p:cNvSpPr>
          <p:nvPr>
            <p:ph type="sldNum" sz="quarter" idx="5"/>
          </p:nvPr>
        </p:nvSpPr>
        <p:spPr/>
        <p:txBody>
          <a:bodyPr/>
          <a:lstStyle/>
          <a:p>
            <a:fld id="{B16C1312-4B18-4E3A-902A-FF9C4ADCB029}" type="slidenum">
              <a:rPr lang="en-US" smtClean="0"/>
              <a:t>70</a:t>
            </a:fld>
            <a:endParaRPr lang="en-US"/>
          </a:p>
        </p:txBody>
      </p:sp>
    </p:spTree>
    <p:extLst>
      <p:ext uri="{BB962C8B-B14F-4D97-AF65-F5344CB8AC3E}">
        <p14:creationId xmlns:p14="http://schemas.microsoft.com/office/powerpoint/2010/main" val="6535422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of US workers were reporting </a:t>
            </a:r>
            <a:r>
              <a:rPr lang="en-US" i="1" dirty="0"/>
              <a:t>complete burnout</a:t>
            </a:r>
            <a:r>
              <a:rPr lang="en-US" i="0" dirty="0"/>
              <a:t> that was having a debilitating impact on their ability to do their job.</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a:t>
            </a:fld>
            <a:endParaRPr lang="en-US"/>
          </a:p>
        </p:txBody>
      </p:sp>
    </p:spTree>
    <p:extLst>
      <p:ext uri="{BB962C8B-B14F-4D97-AF65-F5344CB8AC3E}">
        <p14:creationId xmlns:p14="http://schemas.microsoft.com/office/powerpoint/2010/main" val="27067853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MBI can be purchased from a website called MindGarden.com.</a:t>
            </a:r>
          </a:p>
          <a:p>
            <a:endParaRPr lang="en-US" dirty="0"/>
          </a:p>
          <a:p>
            <a:r>
              <a:rPr lang="en-US" dirty="0"/>
              <a:t>They sell a ton of different research instruments, but you can easily find the MBI by name.</a:t>
            </a:r>
          </a:p>
        </p:txBody>
      </p:sp>
      <p:sp>
        <p:nvSpPr>
          <p:cNvPr id="4" name="Slide Number Placeholder 3"/>
          <p:cNvSpPr>
            <a:spLocks noGrp="1"/>
          </p:cNvSpPr>
          <p:nvPr>
            <p:ph type="sldNum" sz="quarter" idx="5"/>
          </p:nvPr>
        </p:nvSpPr>
        <p:spPr/>
        <p:txBody>
          <a:bodyPr/>
          <a:lstStyle/>
          <a:p>
            <a:fld id="{B16C1312-4B18-4E3A-902A-FF9C4ADCB029}" type="slidenum">
              <a:rPr lang="en-US" smtClean="0"/>
              <a:t>71</a:t>
            </a:fld>
            <a:endParaRPr lang="en-US"/>
          </a:p>
        </p:txBody>
      </p:sp>
    </p:spTree>
    <p:extLst>
      <p:ext uri="{BB962C8B-B14F-4D97-AF65-F5344CB8AC3E}">
        <p14:creationId xmlns:p14="http://schemas.microsoft.com/office/powerpoint/2010/main" val="15854346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thing that was non-obvious about this is that there are multiple different versions of the MBI. There are occupation-specific versions for Medical Personnel, Human Service workers, and Educators, as well as the MBI-GS for general use. That’s the one you want to get.</a:t>
            </a:r>
          </a:p>
          <a:p>
            <a:endParaRPr lang="en-US" dirty="0"/>
          </a:p>
          <a:p>
            <a:r>
              <a:rPr lang="en-US" dirty="0"/>
              <a:t>The surveys are all very similar, but the occupation-specific ones contain job-specific language and terminology and might be scored slightly differently.</a:t>
            </a:r>
          </a:p>
        </p:txBody>
      </p:sp>
      <p:sp>
        <p:nvSpPr>
          <p:cNvPr id="4" name="Slide Number Placeholder 3"/>
          <p:cNvSpPr>
            <a:spLocks noGrp="1"/>
          </p:cNvSpPr>
          <p:nvPr>
            <p:ph type="sldNum" sz="quarter" idx="5"/>
          </p:nvPr>
        </p:nvSpPr>
        <p:spPr/>
        <p:txBody>
          <a:bodyPr/>
          <a:lstStyle/>
          <a:p>
            <a:fld id="{B16C1312-4B18-4E3A-902A-FF9C4ADCB029}" type="slidenum">
              <a:rPr lang="en-US" smtClean="0"/>
              <a:t>72</a:t>
            </a:fld>
            <a:endParaRPr lang="en-US"/>
          </a:p>
        </p:txBody>
      </p:sp>
    </p:spTree>
    <p:extLst>
      <p:ext uri="{BB962C8B-B14F-4D97-AF65-F5344CB8AC3E}">
        <p14:creationId xmlns:p14="http://schemas.microsoft.com/office/powerpoint/2010/main" val="29608000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Figuring out how to actually </a:t>
            </a:r>
            <a:r>
              <a:rPr lang="en-US" i="1" dirty="0"/>
              <a:t>buy </a:t>
            </a:r>
            <a:r>
              <a:rPr lang="en-US" i="0" dirty="0"/>
              <a:t>the survey was a bit confusing at first because they offer a large number of things you can purchase, without clear guidance as to how they all work together.</a:t>
            </a:r>
          </a:p>
        </p:txBody>
      </p:sp>
      <p:sp>
        <p:nvSpPr>
          <p:cNvPr id="4" name="Slide Number Placeholder 3"/>
          <p:cNvSpPr>
            <a:spLocks noGrp="1"/>
          </p:cNvSpPr>
          <p:nvPr>
            <p:ph type="sldNum" sz="quarter" idx="5"/>
          </p:nvPr>
        </p:nvSpPr>
        <p:spPr/>
        <p:txBody>
          <a:bodyPr/>
          <a:lstStyle/>
          <a:p>
            <a:fld id="{B16C1312-4B18-4E3A-902A-FF9C4ADCB029}" type="slidenum">
              <a:rPr lang="en-US" smtClean="0"/>
              <a:t>73</a:t>
            </a:fld>
            <a:endParaRPr lang="en-US"/>
          </a:p>
        </p:txBody>
      </p:sp>
    </p:spTree>
    <p:extLst>
      <p:ext uri="{BB962C8B-B14F-4D97-AF65-F5344CB8AC3E}">
        <p14:creationId xmlns:p14="http://schemas.microsoft.com/office/powerpoint/2010/main" val="40225862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simple explanation is that you should start by purchasing one copy of the “manual”, which provides instructions for delivering the survey, and one “Transform Survey Hosting” item per person that will be taking it.</a:t>
            </a:r>
          </a:p>
          <a:p>
            <a:endParaRPr lang="en-US" dirty="0"/>
          </a:p>
          <a:p>
            <a:r>
              <a:rPr lang="en-US" dirty="0"/>
              <a:t>I guess “Transform” is the name of the survey engine they use, so these are the per-person licenses to </a:t>
            </a:r>
            <a:r>
              <a:rPr lang="en-US" i="1" dirty="0"/>
              <a:t>take</a:t>
            </a:r>
            <a:r>
              <a:rPr lang="en-US" dirty="0"/>
              <a:t> a single survey.</a:t>
            </a:r>
          </a:p>
        </p:txBody>
      </p:sp>
      <p:sp>
        <p:nvSpPr>
          <p:cNvPr id="4" name="Slide Number Placeholder 3"/>
          <p:cNvSpPr>
            <a:spLocks noGrp="1"/>
          </p:cNvSpPr>
          <p:nvPr>
            <p:ph type="sldNum" sz="quarter" idx="5"/>
          </p:nvPr>
        </p:nvSpPr>
        <p:spPr/>
        <p:txBody>
          <a:bodyPr/>
          <a:lstStyle/>
          <a:p>
            <a:fld id="{B16C1312-4B18-4E3A-902A-FF9C4ADCB029}" type="slidenum">
              <a:rPr lang="en-US" smtClean="0"/>
              <a:t>74</a:t>
            </a:fld>
            <a:endParaRPr lang="en-US"/>
          </a:p>
        </p:txBody>
      </p:sp>
    </p:spTree>
    <p:extLst>
      <p:ext uri="{BB962C8B-B14F-4D97-AF65-F5344CB8AC3E}">
        <p14:creationId xmlns:p14="http://schemas.microsoft.com/office/powerpoint/2010/main" val="30588589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you need to decide how you want to receive the results.</a:t>
            </a:r>
          </a:p>
          <a:p>
            <a:endParaRPr lang="en-US" dirty="0"/>
          </a:p>
          <a:p>
            <a:r>
              <a:rPr lang="en-US" dirty="0"/>
              <a:t>The </a:t>
            </a:r>
            <a:r>
              <a:rPr lang="en-US" b="1" dirty="0"/>
              <a:t>Individual Report</a:t>
            </a:r>
            <a:r>
              <a:rPr lang="en-US" b="0" dirty="0"/>
              <a:t> contains the scores for a single participant, and the </a:t>
            </a:r>
            <a:r>
              <a:rPr lang="en-US" b="1" dirty="0"/>
              <a:t>Group Report</a:t>
            </a:r>
            <a:r>
              <a:rPr lang="en-US" b="0" dirty="0"/>
              <a:t> contains the </a:t>
            </a:r>
            <a:r>
              <a:rPr lang="en-US" b="0" i="1" dirty="0"/>
              <a:t>overall summary of an entire group</a:t>
            </a:r>
            <a:r>
              <a:rPr lang="en-US" b="0" i="0" dirty="0"/>
              <a:t>. </a:t>
            </a:r>
          </a:p>
          <a:p>
            <a:endParaRPr lang="en-US" b="0" i="0" dirty="0"/>
          </a:p>
          <a:p>
            <a:r>
              <a:rPr lang="en-US" b="0" i="0" dirty="0"/>
              <a:t>The Group Report </a:t>
            </a:r>
            <a:r>
              <a:rPr lang="en-US" b="1" i="0" dirty="0"/>
              <a:t>does not contain</a:t>
            </a:r>
            <a:r>
              <a:rPr lang="en-US" b="0" i="0" dirty="0"/>
              <a:t> the individual responses, so if you want a group-level summary AND individual profiles then you’ll want to buy a report for each person, plus a single group report.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75</a:t>
            </a:fld>
            <a:endParaRPr lang="en-US"/>
          </a:p>
        </p:txBody>
      </p:sp>
    </p:spTree>
    <p:extLst>
      <p:ext uri="{BB962C8B-B14F-4D97-AF65-F5344CB8AC3E}">
        <p14:creationId xmlns:p14="http://schemas.microsoft.com/office/powerpoint/2010/main" val="325148595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group report doesn’t contain a ton of data, but it does compare your overall group results to the overall population norm, which gives you an overview of how burnout is affecting the group.</a:t>
            </a:r>
          </a:p>
          <a:p>
            <a:endParaRPr lang="en-US" dirty="0"/>
          </a:p>
          <a:p>
            <a:r>
              <a:rPr lang="en-US" dirty="0"/>
              <a:t>In July of 2021, there were 19,000 other people in the general population dataset, and my company was scoring significantly higher on the Exhaustion and Cynicism scales as compared to them.</a:t>
            </a:r>
          </a:p>
          <a:p>
            <a:endParaRPr lang="en-US" dirty="0"/>
          </a:p>
          <a:p>
            <a:r>
              <a:rPr lang="en-US" dirty="0"/>
              <a:t>One of the challenges with interpreting this data, however, is that it isn’t calibrated for COVID; the reports told us we </a:t>
            </a:r>
            <a:r>
              <a:rPr lang="en-US" i="1" dirty="0"/>
              <a:t>were </a:t>
            </a:r>
            <a:r>
              <a:rPr lang="en-US" i="0" dirty="0"/>
              <a:t>suffering from some widespread burnout, but it didn’t tell us whether we were doing better or worse than just about every other company in the nation at that time.</a:t>
            </a:r>
          </a:p>
          <a:p>
            <a:endParaRPr lang="en-US" i="0" dirty="0"/>
          </a:p>
          <a:p>
            <a:r>
              <a:rPr lang="en-US" i="0" dirty="0"/>
              <a:t>Since July of 2021 the general population dataset has grown by about 3000 people, so if you run this survey today you’re going to see some of those COVID effects start to be baked into the data.</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76</a:t>
            </a:fld>
            <a:endParaRPr lang="en-US"/>
          </a:p>
        </p:txBody>
      </p:sp>
    </p:spTree>
    <p:extLst>
      <p:ext uri="{BB962C8B-B14F-4D97-AF65-F5344CB8AC3E}">
        <p14:creationId xmlns:p14="http://schemas.microsoft.com/office/powerpoint/2010/main" val="28853338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useful part of the group report is the standard deviation summary, which gives you a measure of how much variation there is within your group.</a:t>
            </a:r>
          </a:p>
          <a:p>
            <a:endParaRPr lang="en-US" dirty="0"/>
          </a:p>
          <a:p>
            <a:r>
              <a:rPr lang="en-US" dirty="0"/>
              <a:t>A standard deviation of 0 would mean that everyone answered the questions in exactly the same way, and the further the number gets from 0 the more variation there is.</a:t>
            </a:r>
          </a:p>
          <a:p>
            <a:endParaRPr lang="en-US" dirty="0"/>
          </a:p>
          <a:p>
            <a:r>
              <a:rPr lang="en-US" dirty="0"/>
              <a:t>If you see standard deviations well above the population norm, that is a sign that some people in your group are having a very different experience from the others, and that might be something worth troubleshooting through the individual reports.</a:t>
            </a:r>
          </a:p>
        </p:txBody>
      </p:sp>
      <p:sp>
        <p:nvSpPr>
          <p:cNvPr id="4" name="Slide Number Placeholder 3"/>
          <p:cNvSpPr>
            <a:spLocks noGrp="1"/>
          </p:cNvSpPr>
          <p:nvPr>
            <p:ph type="sldNum" sz="quarter" idx="5"/>
          </p:nvPr>
        </p:nvSpPr>
        <p:spPr/>
        <p:txBody>
          <a:bodyPr/>
          <a:lstStyle/>
          <a:p>
            <a:fld id="{B16C1312-4B18-4E3A-902A-FF9C4ADCB029}" type="slidenum">
              <a:rPr lang="en-US" smtClean="0"/>
              <a:t>77</a:t>
            </a:fld>
            <a:endParaRPr lang="en-US"/>
          </a:p>
        </p:txBody>
      </p:sp>
    </p:spTree>
    <p:extLst>
      <p:ext uri="{BB962C8B-B14F-4D97-AF65-F5344CB8AC3E}">
        <p14:creationId xmlns:p14="http://schemas.microsoft.com/office/powerpoint/2010/main" val="6315728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total cost for rolling this out to my 22-person company was a little under $650, which really isn’t bad for the amount of data and insight it provided and for the improvements it enabled us to make, which I’ll talk about in a minute.</a:t>
            </a:r>
          </a:p>
        </p:txBody>
      </p:sp>
      <p:sp>
        <p:nvSpPr>
          <p:cNvPr id="4" name="Slide Number Placeholder 3"/>
          <p:cNvSpPr>
            <a:spLocks noGrp="1"/>
          </p:cNvSpPr>
          <p:nvPr>
            <p:ph type="sldNum" sz="quarter" idx="5"/>
          </p:nvPr>
        </p:nvSpPr>
        <p:spPr/>
        <p:txBody>
          <a:bodyPr/>
          <a:lstStyle/>
          <a:p>
            <a:fld id="{B16C1312-4B18-4E3A-902A-FF9C4ADCB029}" type="slidenum">
              <a:rPr lang="en-US" smtClean="0"/>
              <a:t>78</a:t>
            </a:fld>
            <a:endParaRPr lang="en-US"/>
          </a:p>
        </p:txBody>
      </p:sp>
    </p:spTree>
    <p:extLst>
      <p:ext uri="{BB962C8B-B14F-4D97-AF65-F5344CB8AC3E}">
        <p14:creationId xmlns:p14="http://schemas.microsoft.com/office/powerpoint/2010/main" val="278115139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I get to that, let’s talk about </a:t>
            </a:r>
            <a:r>
              <a:rPr lang="en-US" i="1" dirty="0"/>
              <a:t>how </a:t>
            </a:r>
            <a:r>
              <a:rPr lang="en-US" i="0" dirty="0"/>
              <a:t>you roll it out after you’ve purchased the survey licenses.</a:t>
            </a:r>
          </a:p>
          <a:p>
            <a:endParaRPr lang="en-US" i="0" dirty="0"/>
          </a:p>
          <a:p>
            <a:r>
              <a:rPr lang="en-US" i="0" dirty="0"/>
              <a:t>If you aren’t careful with how you introduce this to people, there’s a very real risk that it will skew the data you receive. </a:t>
            </a:r>
          </a:p>
          <a:p>
            <a:endParaRPr lang="en-US" i="0" dirty="0"/>
          </a:p>
          <a:p>
            <a:r>
              <a:rPr lang="en-US" i="0" dirty="0"/>
              <a:t>You’re basically asking employees to be vulnerable and submit data that, at least from their point of view, could come back to damage their career if it shows them as anything except highly motivated, engaged, and productive.</a:t>
            </a:r>
          </a:p>
          <a:p>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MBI manual provides some suggestions for addressing these concerns.</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79</a:t>
            </a:fld>
            <a:endParaRPr lang="en-US"/>
          </a:p>
        </p:txBody>
      </p:sp>
    </p:spTree>
    <p:extLst>
      <p:ext uri="{BB962C8B-B14F-4D97-AF65-F5344CB8AC3E}">
        <p14:creationId xmlns:p14="http://schemas.microsoft.com/office/powerpoint/2010/main" val="387384108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they recommend that the survey be handled by a neutral facilitator that does NOT have direct authority over the respondents, to ensure more candid responses.</a:t>
            </a:r>
          </a:p>
          <a:p>
            <a:endParaRPr lang="en-US" dirty="0"/>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80</a:t>
            </a:fld>
            <a:endParaRPr lang="en-US"/>
          </a:p>
        </p:txBody>
      </p:sp>
    </p:spTree>
    <p:extLst>
      <p:ext uri="{BB962C8B-B14F-4D97-AF65-F5344CB8AC3E}">
        <p14:creationId xmlns:p14="http://schemas.microsoft.com/office/powerpoint/2010/main" val="3802016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1 in 10 workers reported having </a:t>
            </a:r>
            <a:r>
              <a:rPr lang="en-US" i="1" dirty="0"/>
              <a:t>no ideas at all </a:t>
            </a:r>
            <a:r>
              <a:rPr lang="en-US" i="0" dirty="0"/>
              <a:t>about how they might reduce burnout for themselves or others.</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9</a:t>
            </a:fld>
            <a:endParaRPr lang="en-US"/>
          </a:p>
        </p:txBody>
      </p:sp>
    </p:spTree>
    <p:extLst>
      <p:ext uri="{BB962C8B-B14F-4D97-AF65-F5344CB8AC3E}">
        <p14:creationId xmlns:p14="http://schemas.microsoft.com/office/powerpoint/2010/main" val="367206877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Secondly, they recommend that the respondents be </a:t>
            </a:r>
            <a:r>
              <a:rPr lang="en-US" b="1" dirty="0"/>
              <a:t>unaware that they are being measured for burnout</a:t>
            </a:r>
            <a:r>
              <a:rPr lang="en-US" b="0" dirty="0"/>
              <a:t>. This is because people have widely varying beliefs about burnout, and those beliefs and expectations can affect their responses to the questions. </a:t>
            </a:r>
          </a:p>
          <a:p>
            <a:endParaRPr lang="en-US" b="0" dirty="0"/>
          </a:p>
          <a:p>
            <a:r>
              <a:rPr lang="en-US" b="0" dirty="0"/>
              <a:t>None of the labels used on the survey itself use the word “burnout”, and the scales should be presented as a survey of </a:t>
            </a:r>
            <a:r>
              <a:rPr lang="en-US" b="1" dirty="0"/>
              <a:t>job-related attitudes</a:t>
            </a:r>
            <a:r>
              <a:rPr lang="en-US" b="0" dirty="0"/>
              <a:t>.</a:t>
            </a:r>
          </a:p>
          <a:p>
            <a:endParaRPr lang="en-US" b="0" dirty="0"/>
          </a:p>
          <a:p>
            <a:r>
              <a:rPr lang="en-US" b="0" dirty="0"/>
              <a:t>Once the measurements have been taken, of course, it’s appropriate to explain burnout and how the MBI is being used to measure it.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81</a:t>
            </a:fld>
            <a:endParaRPr lang="en-US"/>
          </a:p>
        </p:txBody>
      </p:sp>
    </p:spTree>
    <p:extLst>
      <p:ext uri="{BB962C8B-B14F-4D97-AF65-F5344CB8AC3E}">
        <p14:creationId xmlns:p14="http://schemas.microsoft.com/office/powerpoint/2010/main" val="215229549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introducing the survey as relating to general job attitudes, another way to minimize response bias is to stress the importance of giving honest answers.</a:t>
            </a:r>
          </a:p>
        </p:txBody>
      </p:sp>
      <p:sp>
        <p:nvSpPr>
          <p:cNvPr id="4" name="Slide Number Placeholder 3"/>
          <p:cNvSpPr>
            <a:spLocks noGrp="1"/>
          </p:cNvSpPr>
          <p:nvPr>
            <p:ph type="sldNum" sz="quarter" idx="5"/>
          </p:nvPr>
        </p:nvSpPr>
        <p:spPr/>
        <p:txBody>
          <a:bodyPr/>
          <a:lstStyle/>
          <a:p>
            <a:fld id="{B16C1312-4B18-4E3A-902A-FF9C4ADCB029}" type="slidenum">
              <a:rPr lang="en-US" smtClean="0"/>
              <a:t>82</a:t>
            </a:fld>
            <a:endParaRPr lang="en-US"/>
          </a:p>
        </p:txBody>
      </p:sp>
    </p:spTree>
    <p:extLst>
      <p:ext uri="{BB962C8B-B14F-4D97-AF65-F5344CB8AC3E}">
        <p14:creationId xmlns:p14="http://schemas.microsoft.com/office/powerpoint/2010/main" val="42752933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one way to obtain honest answers is to reassure respondents about the confidentiality of the results.</a:t>
            </a:r>
          </a:p>
          <a:p>
            <a:endParaRPr lang="en-US" dirty="0"/>
          </a:p>
          <a:p>
            <a:r>
              <a:rPr lang="en-US" dirty="0"/>
              <a:t>Again, this sort of survey requires a significant degree of psychological safety and willingness to be vulnerable, so it’s critical that people are comfortable expressing their true feelings. </a:t>
            </a:r>
          </a:p>
          <a:p>
            <a:endParaRPr lang="en-US" dirty="0"/>
          </a:p>
          <a:p>
            <a:r>
              <a:rPr lang="en-US" dirty="0" err="1"/>
              <a:t>MindGarden</a:t>
            </a:r>
            <a:r>
              <a:rPr lang="en-US" dirty="0"/>
              <a:t> has an option for delivering the survey anonymously, and it’s even possible to set it up so that the respondents get a copy of their individual report, but without having their identity associated with the results in the campaign data file so that no one else can link them to a specific report.</a:t>
            </a:r>
          </a:p>
        </p:txBody>
      </p:sp>
      <p:sp>
        <p:nvSpPr>
          <p:cNvPr id="4" name="Slide Number Placeholder 3"/>
          <p:cNvSpPr>
            <a:spLocks noGrp="1"/>
          </p:cNvSpPr>
          <p:nvPr>
            <p:ph type="sldNum" sz="quarter" idx="5"/>
          </p:nvPr>
        </p:nvSpPr>
        <p:spPr/>
        <p:txBody>
          <a:bodyPr/>
          <a:lstStyle/>
          <a:p>
            <a:fld id="{B16C1312-4B18-4E3A-902A-FF9C4ADCB029}" type="slidenum">
              <a:rPr lang="en-US" smtClean="0"/>
              <a:t>83</a:t>
            </a:fld>
            <a:endParaRPr lang="en-US"/>
          </a:p>
        </p:txBody>
      </p:sp>
    </p:spTree>
    <p:extLst>
      <p:ext uri="{BB962C8B-B14F-4D97-AF65-F5344CB8AC3E}">
        <p14:creationId xmlns:p14="http://schemas.microsoft.com/office/powerpoint/2010/main" val="39682173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ethical use of a survey like this requires ensuring that respondents are providing their answers free of coercion, which means it needs to be voluntary.</a:t>
            </a:r>
          </a:p>
          <a:p>
            <a:endParaRPr lang="en-US" dirty="0"/>
          </a:p>
          <a:p>
            <a:r>
              <a:rPr lang="en-US" dirty="0"/>
              <a:t>Make sure you tell your teams in advance how the data will be used and the benefits of participating so that they can make an informed choice.</a:t>
            </a:r>
          </a:p>
        </p:txBody>
      </p:sp>
      <p:sp>
        <p:nvSpPr>
          <p:cNvPr id="4" name="Slide Number Placeholder 3"/>
          <p:cNvSpPr>
            <a:spLocks noGrp="1"/>
          </p:cNvSpPr>
          <p:nvPr>
            <p:ph type="sldNum" sz="quarter" idx="5"/>
          </p:nvPr>
        </p:nvSpPr>
        <p:spPr/>
        <p:txBody>
          <a:bodyPr/>
          <a:lstStyle/>
          <a:p>
            <a:fld id="{B16C1312-4B18-4E3A-902A-FF9C4ADCB029}" type="slidenum">
              <a:rPr lang="en-US" smtClean="0"/>
              <a:t>84</a:t>
            </a:fld>
            <a:endParaRPr lang="en-US"/>
          </a:p>
        </p:txBody>
      </p:sp>
    </p:spTree>
    <p:extLst>
      <p:ext uri="{BB962C8B-B14F-4D97-AF65-F5344CB8AC3E}">
        <p14:creationId xmlns:p14="http://schemas.microsoft.com/office/powerpoint/2010/main" val="160525396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we’ve established an understanding of what burnout </a:t>
            </a:r>
            <a:r>
              <a:rPr lang="en-US" i="1" dirty="0"/>
              <a:t>is</a:t>
            </a:r>
            <a:r>
              <a:rPr lang="en-US" i="0" dirty="0"/>
              <a:t> and we’ve talked about a way of measuring it across these three different scales.</a:t>
            </a:r>
          </a:p>
          <a:p>
            <a:endParaRPr lang="en-US" i="0" dirty="0"/>
          </a:p>
          <a:p>
            <a:r>
              <a:rPr lang="en-US" i="0" dirty="0"/>
              <a:t>But in order for those measurements to be worth anything, we have to actually </a:t>
            </a:r>
            <a:r>
              <a:rPr lang="en-US" i="1" dirty="0"/>
              <a:t>do </a:t>
            </a:r>
            <a:r>
              <a:rPr lang="en-US" i="0" dirty="0"/>
              <a:t>something with them…</a:t>
            </a:r>
          </a:p>
          <a:p>
            <a:endParaRPr lang="en-US" i="0" dirty="0"/>
          </a:p>
          <a:p>
            <a:r>
              <a:rPr lang="en-US" i="0" dirty="0"/>
              <a:t>… and your existing 1-1 meetings are a great place to start.</a:t>
            </a:r>
          </a:p>
          <a:p>
            <a:endParaRPr lang="en-US" i="0" dirty="0"/>
          </a:p>
        </p:txBody>
      </p:sp>
      <p:sp>
        <p:nvSpPr>
          <p:cNvPr id="4" name="Slide Number Placeholder 3"/>
          <p:cNvSpPr>
            <a:spLocks noGrp="1"/>
          </p:cNvSpPr>
          <p:nvPr>
            <p:ph type="sldNum" sz="quarter" idx="5"/>
          </p:nvPr>
        </p:nvSpPr>
        <p:spPr/>
        <p:txBody>
          <a:bodyPr/>
          <a:lstStyle/>
          <a:p>
            <a:fld id="{B16C1312-4B18-4E3A-902A-FF9C4ADCB029}" type="slidenum">
              <a:rPr lang="en-US" smtClean="0"/>
              <a:t>85</a:t>
            </a:fld>
            <a:endParaRPr lang="en-US"/>
          </a:p>
        </p:txBody>
      </p:sp>
    </p:spTree>
    <p:extLst>
      <p:ext uri="{BB962C8B-B14F-4D97-AF65-F5344CB8AC3E}">
        <p14:creationId xmlns:p14="http://schemas.microsoft.com/office/powerpoint/2010/main" val="140255821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We had confidential individual reports sent directly to employees, so we asked each person to prepare for an upcoming 1-1 by choosing what they wanted to share with their manager.</a:t>
            </a:r>
          </a:p>
          <a:p>
            <a:endParaRPr lang="en-US" i="0" dirty="0"/>
          </a:p>
          <a:p>
            <a:r>
              <a:rPr lang="en-US" i="0" dirty="0"/>
              <a:t>Some people chose to forward the full report in advance, which was great. Others chose to summarize the results, without sharing the actual report. Some felt that the report was very inaccurate for them and chose not to share it, but on the whole we got a lot of data.  </a:t>
            </a:r>
          </a:p>
          <a:p>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(transition) </a:t>
            </a:r>
            <a:r>
              <a:rPr lang="en-US" dirty="0"/>
              <a:t>Once we knew what was contributing to each person’s experience of burnout, we could tailor a response to their specific situation.</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86</a:t>
            </a:fld>
            <a:endParaRPr lang="en-US"/>
          </a:p>
        </p:txBody>
      </p:sp>
    </p:spTree>
    <p:extLst>
      <p:ext uri="{BB962C8B-B14F-4D97-AF65-F5344CB8AC3E}">
        <p14:creationId xmlns:p14="http://schemas.microsoft.com/office/powerpoint/2010/main" val="405622054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instance, one of my developers was profiled as “Overextended”, which is characterized by frequent feelings of exhaustion and being used up.</a:t>
            </a:r>
          </a:p>
          <a:p>
            <a:endParaRPr lang="en-US" dirty="0"/>
          </a:p>
          <a:p>
            <a:r>
              <a:rPr lang="en-US" dirty="0"/>
              <a:t>He had a newborn child at home, so it didn’t take a genius to figure out where all of his energy was going, but we still wanted to find a way of reducing the impact of that stress on our overall team outcomes.</a:t>
            </a:r>
          </a:p>
          <a:p>
            <a:endParaRPr lang="en-US" dirty="0"/>
          </a:p>
          <a:p>
            <a:r>
              <a:rPr lang="en-US" b="1" dirty="0"/>
              <a:t>(click)</a:t>
            </a:r>
            <a:r>
              <a:rPr lang="en-US" b="0" dirty="0"/>
              <a:t> In his case, we adjusted his workload and expectations to give him space to recharge. I worked with the team to make sure he didn’t take on any critical path stories and instead focused his capacity on things that were </a:t>
            </a:r>
            <a:r>
              <a:rPr lang="en-US" b="0" i="1" dirty="0"/>
              <a:t>important</a:t>
            </a:r>
            <a:r>
              <a:rPr lang="en-US" b="0" i="0" dirty="0"/>
              <a:t>, but weren’t urgent or time sensitive. This gave him some freedom to use PTO in unplanned ways, such as coming in late after a night with extremely disrupted sleep, without worrying that he was adding stress for other members of the team. </a:t>
            </a:r>
          </a:p>
          <a:p>
            <a:endParaRPr lang="en-US" b="0" i="0" dirty="0"/>
          </a:p>
          <a:p>
            <a:r>
              <a:rPr lang="en-US" b="0" i="0" dirty="0"/>
              <a:t>He was still productive, he was still working on stuff we needed to get done, and the team was still meetings its objectives, and he also had some opportunities to replenish his stores of adaptation energy. All it took was a little bit of intentional planning and collaboration.</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87</a:t>
            </a:fld>
            <a:endParaRPr lang="en-US"/>
          </a:p>
        </p:txBody>
      </p:sp>
    </p:spTree>
    <p:extLst>
      <p:ext uri="{BB962C8B-B14F-4D97-AF65-F5344CB8AC3E}">
        <p14:creationId xmlns:p14="http://schemas.microsoft.com/office/powerpoint/2010/main" val="29586607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If someone has the “Disengaged” profile, it means they’ve either lost enthusiasm about the work they do, or they don’t think what they do actually matters.</a:t>
            </a:r>
          </a:p>
          <a:p>
            <a:endParaRPr lang="en-US" b="0" dirty="0"/>
          </a:p>
          <a:p>
            <a:r>
              <a:rPr lang="en-US" b="1" i="0" dirty="0"/>
              <a:t>(click)</a:t>
            </a:r>
            <a:r>
              <a:rPr lang="en-US" b="0" i="0" dirty="0"/>
              <a:t> As a manager or leader, you have power to directly address the cynicism they are feeling by telling or showing them how their work makes a difference. </a:t>
            </a:r>
          </a:p>
          <a:p>
            <a:endParaRPr lang="en-US" b="0" i="0" dirty="0"/>
          </a:p>
          <a:p>
            <a:r>
              <a:rPr lang="en-US" b="0" i="0" dirty="0"/>
              <a:t>Even if they are a relatively low-level employee doing a routine or mundane task, you can still express sincere appreciation that the task is being done well so that you can focus on other things. </a:t>
            </a:r>
          </a:p>
          <a:p>
            <a:endParaRPr lang="en-US" b="0" i="0" dirty="0"/>
          </a:p>
          <a:p>
            <a:r>
              <a:rPr lang="en-US" b="0" i="0" dirty="0"/>
              <a:t>If they’re doing something important but that they don’t really </a:t>
            </a:r>
            <a:r>
              <a:rPr lang="en-US" b="0" i="1" dirty="0"/>
              <a:t>enjoy</a:t>
            </a:r>
            <a:r>
              <a:rPr lang="en-US" b="0" i="0" dirty="0"/>
              <a:t>, make sure they know you </a:t>
            </a:r>
            <a:r>
              <a:rPr lang="en-US" b="0" i="1" dirty="0"/>
              <a:t>see them </a:t>
            </a:r>
            <a:r>
              <a:rPr lang="en-US" b="0" i="0" dirty="0"/>
              <a:t>doing it. Thank them for doing the task well, even though it isn’t rewarding by itself. Every once in awhile, give them a Starbucks gift card or something to say thanks; even a little bit of appreciation goes a long way.</a:t>
            </a:r>
          </a:p>
          <a:p>
            <a:endParaRPr lang="en-US" b="0" i="0" dirty="0"/>
          </a:p>
          <a:p>
            <a:r>
              <a:rPr lang="en-US" b="0" i="0" dirty="0"/>
              <a:t>And as an aside, if as a manager or leader you </a:t>
            </a:r>
            <a:r>
              <a:rPr lang="en-US" b="0" i="1" dirty="0"/>
              <a:t>can’t </a:t>
            </a:r>
            <a:r>
              <a:rPr lang="en-US" b="0" i="0" dirty="0"/>
              <a:t>sincerely appreciate something about their work, then you yourself could be contributing to their cynicism.</a:t>
            </a:r>
          </a:p>
        </p:txBody>
      </p:sp>
      <p:sp>
        <p:nvSpPr>
          <p:cNvPr id="4" name="Slide Number Placeholder 3"/>
          <p:cNvSpPr>
            <a:spLocks noGrp="1"/>
          </p:cNvSpPr>
          <p:nvPr>
            <p:ph type="sldNum" sz="quarter" idx="5"/>
          </p:nvPr>
        </p:nvSpPr>
        <p:spPr/>
        <p:txBody>
          <a:bodyPr/>
          <a:lstStyle/>
          <a:p>
            <a:fld id="{B16C1312-4B18-4E3A-902A-FF9C4ADCB029}" type="slidenum">
              <a:rPr lang="en-US" smtClean="0"/>
              <a:t>88</a:t>
            </a:fld>
            <a:endParaRPr lang="en-US"/>
          </a:p>
        </p:txBody>
      </p:sp>
    </p:spTree>
    <p:extLst>
      <p:ext uri="{BB962C8B-B14F-4D97-AF65-F5344CB8AC3E}">
        <p14:creationId xmlns:p14="http://schemas.microsoft.com/office/powerpoint/2010/main" val="287101305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Also, make sure you have closed feedback loops that make each person’s impact easier for them to see. </a:t>
            </a:r>
          </a:p>
          <a:p>
            <a:endParaRPr lang="en-US" b="0" i="0" dirty="0"/>
          </a:p>
          <a:p>
            <a:r>
              <a:rPr lang="en-US" b="0" i="0" dirty="0"/>
              <a:t>For instance, one of my developers clearly takes pride in making things easier to use and understand. It came up during his onboarding, it’s come up in our 1-1 coaching sessions, etc. </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His sense of accomplishment is so intrinsically bound to making things easy to use and understand, that it doesn’t really matter how many “points” he ships, or how many tests he writes, or how many users we can support, or what our revenue looks like; if he doesn’t know that his work is making things easier on our users, he starts to question whether he’s doing good work or not.</a:t>
            </a:r>
          </a:p>
          <a:p>
            <a:endParaRPr lang="en-US" b="0" i="0" dirty="0"/>
          </a:p>
          <a:p>
            <a:r>
              <a:rPr lang="en-US" b="0" i="0" dirty="0"/>
              <a:t>I could just </a:t>
            </a:r>
            <a:r>
              <a:rPr lang="en-US" b="0" i="1" dirty="0"/>
              <a:t>tell</a:t>
            </a:r>
            <a:r>
              <a:rPr lang="en-US" b="0" i="0" dirty="0"/>
              <a:t> him every 3</a:t>
            </a:r>
            <a:r>
              <a:rPr lang="en-US" b="0" i="0" baseline="30000" dirty="0"/>
              <a:t>rd</a:t>
            </a:r>
            <a:r>
              <a:rPr lang="en-US" b="0" i="0" dirty="0"/>
              <a:t> or 4</a:t>
            </a:r>
            <a:r>
              <a:rPr lang="en-US" b="0" i="0" baseline="30000" dirty="0"/>
              <a:t>th</a:t>
            </a:r>
            <a:r>
              <a:rPr lang="en-US" b="0" i="0" dirty="0"/>
              <a:t> 1-on-1 that he’s making things better, but it’s much more powerful to set up a feedback loop that doesn’t require me to be in the middle.</a:t>
            </a:r>
          </a:p>
          <a:p>
            <a:endParaRPr lang="en-US" b="0" i="0" dirty="0"/>
          </a:p>
          <a:p>
            <a:r>
              <a:rPr lang="en-US" b="0" i="0" dirty="0"/>
              <a:t>For instance, I’ve started doing regular feature demos for the team of analysts that uses our product. I make sure to invite the product team to those demos, even though they already know how the feature looks and works, because I want them to hear the feedback from one set of end users for themselves.</a:t>
            </a:r>
          </a:p>
          <a:p>
            <a:endParaRPr lang="en-US" b="0" i="0" dirty="0"/>
          </a:p>
          <a:p>
            <a:r>
              <a:rPr lang="en-US" b="0" i="0" dirty="0"/>
              <a:t>We also make sure that whenever we receive positive client feedback about the product, we forward that on to the development team verbatim so that they can share in the kudos.</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89</a:t>
            </a:fld>
            <a:endParaRPr lang="en-US"/>
          </a:p>
        </p:txBody>
      </p:sp>
    </p:spTree>
    <p:extLst>
      <p:ext uri="{BB962C8B-B14F-4D97-AF65-F5344CB8AC3E}">
        <p14:creationId xmlns:p14="http://schemas.microsoft.com/office/powerpoint/2010/main" val="4560280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If one of your team members receives the “Ineffective” profile, remember that this </a:t>
            </a:r>
            <a:r>
              <a:rPr lang="en-US" b="1" dirty="0"/>
              <a:t>does not mean they are actually ineffective at their job</a:t>
            </a:r>
            <a:r>
              <a:rPr lang="en-US" b="0" dirty="0"/>
              <a:t>, and you should definitely reinforce them with them.</a:t>
            </a:r>
          </a:p>
          <a:p>
            <a:endParaRPr lang="en-US" b="0" dirty="0"/>
          </a:p>
          <a:p>
            <a:r>
              <a:rPr lang="en-US" b="0" dirty="0"/>
              <a:t>It just means that their </a:t>
            </a:r>
            <a:r>
              <a:rPr lang="en-US" b="0" i="1" dirty="0"/>
              <a:t>feelings </a:t>
            </a:r>
            <a:r>
              <a:rPr lang="en-US" b="0" i="0" dirty="0"/>
              <a:t>of inefficacy are leading to burnout, and again knowing this gives us clues about how to address it.</a:t>
            </a:r>
          </a:p>
          <a:p>
            <a:endParaRPr lang="en-US" b="0" i="0" dirty="0"/>
          </a:p>
          <a:p>
            <a:r>
              <a:rPr lang="en-US" b="1" i="0" dirty="0"/>
              <a:t>(click)</a:t>
            </a:r>
            <a:endParaRPr lang="en-US" b="0" i="0" dirty="0"/>
          </a:p>
          <a:p>
            <a:r>
              <a:rPr lang="en-US" b="0" dirty="0"/>
              <a:t>Feedback loops are really important here too, but in this case the feedback is less about external outcomes</a:t>
            </a:r>
            <a:r>
              <a:rPr lang="en-US" b="0" i="1" dirty="0"/>
              <a:t> </a:t>
            </a:r>
            <a:r>
              <a:rPr lang="en-US" b="0" i="0" dirty="0"/>
              <a:t>and more about </a:t>
            </a:r>
            <a:r>
              <a:rPr lang="en-US" b="0" i="1" dirty="0"/>
              <a:t>productivity </a:t>
            </a:r>
            <a:r>
              <a:rPr lang="en-US" b="0" i="0" dirty="0"/>
              <a:t>or </a:t>
            </a:r>
            <a:r>
              <a:rPr lang="en-US" b="0" i="1" dirty="0"/>
              <a:t>quality </a:t>
            </a:r>
            <a:r>
              <a:rPr lang="en-US" b="0" i="0" dirty="0"/>
              <a:t>or whatever other metric the team uses to evaluate itself. </a:t>
            </a:r>
          </a:p>
          <a:p>
            <a:endParaRPr lang="en-US" b="0" i="0" dirty="0"/>
          </a:p>
          <a:p>
            <a:r>
              <a:rPr lang="en-US" b="0" i="0" dirty="0"/>
              <a:t>If someone feels like they’re too slow, what are they basing it on? Are there metrics about speed that are being captured? Are those metrics being </a:t>
            </a:r>
            <a:r>
              <a:rPr lang="en-US" b="0" i="1" dirty="0"/>
              <a:t>shared </a:t>
            </a:r>
            <a:r>
              <a:rPr lang="en-US" b="0" i="0" dirty="0"/>
              <a:t>so that people are basing their feelings on actual data, rather than assumptions?</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90</a:t>
            </a:fld>
            <a:endParaRPr lang="en-US"/>
          </a:p>
        </p:txBody>
      </p:sp>
    </p:spTree>
    <p:extLst>
      <p:ext uri="{BB962C8B-B14F-4D97-AF65-F5344CB8AC3E}">
        <p14:creationId xmlns:p14="http://schemas.microsoft.com/office/powerpoint/2010/main" val="2793875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this stuff has a very real cost; </a:t>
            </a:r>
          </a:p>
          <a:p>
            <a:endParaRPr lang="en-US" dirty="0"/>
          </a:p>
          <a:p>
            <a:r>
              <a:rPr lang="en-US" dirty="0"/>
              <a:t>The Harvard Business Review estimates that the annual cost of healthcare spending due to workplace burnout is between 125 and 190 billion dollars. That is a lot of money that could be much better spent elsewhere.</a:t>
            </a:r>
          </a:p>
          <a:p>
            <a:endParaRPr lang="en-US" dirty="0"/>
          </a:p>
          <a:p>
            <a:r>
              <a:rPr lang="en-US" dirty="0"/>
              <a:t>http://hbswk.hbs.edu/item/national-health-costs-could-decrease-if-managers-reduce-work-stress</a:t>
            </a:r>
          </a:p>
        </p:txBody>
      </p:sp>
      <p:sp>
        <p:nvSpPr>
          <p:cNvPr id="4" name="Slide Number Placeholder 3"/>
          <p:cNvSpPr>
            <a:spLocks noGrp="1"/>
          </p:cNvSpPr>
          <p:nvPr>
            <p:ph type="sldNum" sz="quarter" idx="5"/>
          </p:nvPr>
        </p:nvSpPr>
        <p:spPr/>
        <p:txBody>
          <a:bodyPr/>
          <a:lstStyle/>
          <a:p>
            <a:fld id="{B16C1312-4B18-4E3A-902A-FF9C4ADCB029}" type="slidenum">
              <a:rPr lang="en-US" smtClean="0"/>
              <a:t>10</a:t>
            </a:fld>
            <a:endParaRPr lang="en-US"/>
          </a:p>
        </p:txBody>
      </p:sp>
    </p:spTree>
    <p:extLst>
      <p:ext uri="{BB962C8B-B14F-4D97-AF65-F5344CB8AC3E}">
        <p14:creationId xmlns:p14="http://schemas.microsoft.com/office/powerpoint/2010/main" val="75057918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It’s also really important to make sure that those metrics and goals are realistic and appropriate.</a:t>
            </a:r>
          </a:p>
          <a:p>
            <a:endParaRPr lang="en-US" b="0" dirty="0"/>
          </a:p>
          <a:p>
            <a:r>
              <a:rPr lang="en-US" b="0" dirty="0"/>
              <a:t>Let’s say you have two developers on your team; </a:t>
            </a:r>
          </a:p>
          <a:p>
            <a:endParaRPr lang="en-US" b="0" dirty="0"/>
          </a:p>
          <a:p>
            <a:r>
              <a:rPr lang="en-US" b="0" dirty="0"/>
              <a:t>Keisha believes in collaboration and early feedback. She finishes her stories very quickly and aggressively pushes them into QA for validation and to get other eyes on the work. Typically QA finds something, meets with her to go over it and agree on a solution, and then Keisha pulls it back into development for updates.</a:t>
            </a:r>
          </a:p>
          <a:p>
            <a:endParaRPr lang="en-US" b="0" dirty="0"/>
          </a:p>
          <a:p>
            <a:r>
              <a:rPr lang="en-US" b="0" dirty="0"/>
              <a:t>Your other developer John is much slower to push stories into QA. He really likes to take his time, think through all the possibilities, anticipate what QA might do, etc. It takes his work longer to move through the process, but his stories rarely need any rework after he’s done.</a:t>
            </a:r>
          </a:p>
          <a:p>
            <a:endParaRPr lang="en-US" b="0" dirty="0"/>
          </a:p>
          <a:p>
            <a:r>
              <a:rPr lang="en-US" b="0" dirty="0"/>
              <a:t>If your metrics and internal feedback loops focus only on the initial development time, or only count </a:t>
            </a:r>
            <a:r>
              <a:rPr lang="en-US" b="0" i="1" dirty="0"/>
              <a:t>developer </a:t>
            </a:r>
            <a:r>
              <a:rPr lang="en-US" b="0" i="0" dirty="0"/>
              <a:t>hours,</a:t>
            </a:r>
            <a:r>
              <a:rPr lang="en-US" b="0" dirty="0"/>
              <a:t> then John would have a good reason to start feeling ineffective at work. The data that everyone sees says he’s slow, and after awhile he starts to believe it.</a:t>
            </a:r>
          </a:p>
          <a:p>
            <a:endParaRPr lang="en-US" b="0" dirty="0"/>
          </a:p>
          <a:p>
            <a:r>
              <a:rPr lang="en-US" b="0" dirty="0"/>
              <a:t>More realistic metrics would look at the </a:t>
            </a:r>
            <a:r>
              <a:rPr lang="en-US" b="0" i="1" dirty="0"/>
              <a:t>overall </a:t>
            </a:r>
            <a:r>
              <a:rPr lang="en-US" b="0" i="0" dirty="0"/>
              <a:t>cycle time and would include the number of hours spent by developers AND by testers to fully complete a story. Those metrics might show that, despite their differences, John and Keisha are equally effective at supporting the overall team flow.</a:t>
            </a:r>
            <a:endParaRPr lang="en-US" b="0" i="1" dirty="0"/>
          </a:p>
        </p:txBody>
      </p:sp>
      <p:sp>
        <p:nvSpPr>
          <p:cNvPr id="4" name="Slide Number Placeholder 3"/>
          <p:cNvSpPr>
            <a:spLocks noGrp="1"/>
          </p:cNvSpPr>
          <p:nvPr>
            <p:ph type="sldNum" sz="quarter" idx="5"/>
          </p:nvPr>
        </p:nvSpPr>
        <p:spPr/>
        <p:txBody>
          <a:bodyPr/>
          <a:lstStyle/>
          <a:p>
            <a:fld id="{B16C1312-4B18-4E3A-902A-FF9C4ADCB029}" type="slidenum">
              <a:rPr lang="en-US" smtClean="0"/>
              <a:t>91</a:t>
            </a:fld>
            <a:endParaRPr lang="en-US"/>
          </a:p>
        </p:txBody>
      </p:sp>
    </p:spTree>
    <p:extLst>
      <p:ext uri="{BB962C8B-B14F-4D97-AF65-F5344CB8AC3E}">
        <p14:creationId xmlns:p14="http://schemas.microsoft.com/office/powerpoint/2010/main" val="237266360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Imposter syndrome is another possible culprit for feelings of low efficacy, and again this is something you can troubleshoot in a 1-1.</a:t>
            </a:r>
          </a:p>
          <a:p>
            <a:endParaRPr lang="en-US" b="0" i="0" dirty="0"/>
          </a:p>
          <a:p>
            <a:r>
              <a:rPr lang="en-US" b="0" i="0" dirty="0"/>
              <a:t>An example of this is a developer on my team named Scott. Scott has been with my company for over 20 years, he’s a legit genius, he can context switch without penalty unlike anybody else I’ve ever met, he never forgets anything, and he’s incredibly productive. He’s an absolute superstar, but that can be a double-edged sword.</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It’s very natural that when you’re working closely with someone you start to compare how you do things with that person. Well, when Scott pairs with other developers, especially those earlier in their career, they very quickly realize how slow they are or how little they know </a:t>
            </a:r>
            <a:r>
              <a:rPr lang="en-US" b="0" i="1" dirty="0"/>
              <a:t>in comparison to Scott</a:t>
            </a:r>
            <a:r>
              <a:rPr lang="en-US" b="0" i="0" dirty="0"/>
              <a:t>. </a:t>
            </a:r>
          </a:p>
          <a:p>
            <a:endParaRPr lang="en-US" b="0" i="0" dirty="0"/>
          </a:p>
          <a:p>
            <a:r>
              <a:rPr lang="en-US" b="0" i="0" dirty="0"/>
              <a:t>As a manager and leader, it’s part of my job to remind them that </a:t>
            </a:r>
            <a:r>
              <a:rPr lang="en-US" b="0" i="1" dirty="0"/>
              <a:t>everyone </a:t>
            </a:r>
            <a:r>
              <a:rPr lang="en-US" b="0" i="0" dirty="0"/>
              <a:t>is slower than Scott and knows less than Scott. </a:t>
            </a:r>
          </a:p>
          <a:p>
            <a:endParaRPr lang="en-US" b="0" i="0" dirty="0"/>
          </a:p>
          <a:p>
            <a:r>
              <a:rPr lang="en-US" b="0" i="0" dirty="0"/>
              <a:t>When working with someone with this profile, set realistic goals </a:t>
            </a:r>
            <a:r>
              <a:rPr lang="en-US" b="0" i="1" dirty="0"/>
              <a:t>for that person</a:t>
            </a:r>
            <a:r>
              <a:rPr lang="en-US" b="0" i="0" dirty="0"/>
              <a:t>; make sure they are using the correct yardstick to measure the quality of their process and work product.</a:t>
            </a:r>
          </a:p>
        </p:txBody>
      </p:sp>
      <p:sp>
        <p:nvSpPr>
          <p:cNvPr id="4" name="Slide Number Placeholder 3"/>
          <p:cNvSpPr>
            <a:spLocks noGrp="1"/>
          </p:cNvSpPr>
          <p:nvPr>
            <p:ph type="sldNum" sz="quarter" idx="5"/>
          </p:nvPr>
        </p:nvSpPr>
        <p:spPr/>
        <p:txBody>
          <a:bodyPr/>
          <a:lstStyle/>
          <a:p>
            <a:fld id="{B16C1312-4B18-4E3A-902A-FF9C4ADCB029}" type="slidenum">
              <a:rPr lang="en-US" smtClean="0"/>
              <a:t>92</a:t>
            </a:fld>
            <a:endParaRPr lang="en-US"/>
          </a:p>
        </p:txBody>
      </p:sp>
    </p:spTree>
    <p:extLst>
      <p:ext uri="{BB962C8B-B14F-4D97-AF65-F5344CB8AC3E}">
        <p14:creationId xmlns:p14="http://schemas.microsoft.com/office/powerpoint/2010/main" val="364401536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Lastly, don’t sleep on the value of training to help people feel more effective by </a:t>
            </a:r>
            <a:r>
              <a:rPr lang="en-US" b="0" i="1" dirty="0"/>
              <a:t>actually making them more effective</a:t>
            </a:r>
            <a:r>
              <a:rPr lang="en-US" b="0" i="0" dirty="0"/>
              <a:t>.</a:t>
            </a:r>
          </a:p>
          <a:p>
            <a:endParaRPr lang="en-US" b="0" i="0" dirty="0"/>
          </a:p>
          <a:p>
            <a:r>
              <a:rPr lang="en-US" b="0" i="0" dirty="0"/>
              <a:t>Pluralsight, </a:t>
            </a:r>
            <a:r>
              <a:rPr lang="en-US" b="0" i="0" dirty="0" err="1"/>
              <a:t>SkillShare</a:t>
            </a:r>
            <a:r>
              <a:rPr lang="en-US" b="0" i="0" dirty="0"/>
              <a:t>, Coursera, there are tons of extremely affordable online learning resources. Use one of your 1-1s to look through the course listings together and find something that appeals to the employee as well as to you, then pay for it and give them an hour or two a week to work through the material on the clock.</a:t>
            </a:r>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93</a:t>
            </a:fld>
            <a:endParaRPr lang="en-US"/>
          </a:p>
        </p:txBody>
      </p:sp>
    </p:spTree>
    <p:extLst>
      <p:ext uri="{BB962C8B-B14F-4D97-AF65-F5344CB8AC3E}">
        <p14:creationId xmlns:p14="http://schemas.microsoft.com/office/powerpoint/2010/main" val="267564858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One final way to use the MBI data to address burnout is to think about burnout as the opposite of motivation. Motivation increases your reserves of adaptation energy while burnout depletes them.</a:t>
            </a:r>
          </a:p>
          <a:p>
            <a:endParaRPr lang="en-US" b="0" i="0" dirty="0"/>
          </a:p>
          <a:p>
            <a:r>
              <a:rPr lang="en-US" b="0" i="0" dirty="0"/>
              <a:t>Daniel Pink wrote this really well known book called Drive that explores how motivation works.</a:t>
            </a:r>
          </a:p>
          <a:p>
            <a:endParaRPr lang="en-US" b="0" i="0" dirty="0"/>
          </a:p>
          <a:p>
            <a:r>
              <a:rPr lang="en-US" b="0" i="0" dirty="0"/>
              <a:t>In his book, he identifies three factors driving intrinsic motivation in the workplace. They are </a:t>
            </a:r>
            <a:r>
              <a:rPr lang="en-US" b="1" i="0" dirty="0"/>
              <a:t>(click)</a:t>
            </a:r>
            <a:r>
              <a:rPr lang="en-US" b="0" i="0" dirty="0"/>
              <a:t> Autonomy, Mastery, and Purpose.</a:t>
            </a:r>
          </a:p>
          <a:p>
            <a:endParaRPr lang="en-US" b="0" i="0" dirty="0"/>
          </a:p>
          <a:p>
            <a:r>
              <a:rPr lang="en-US" b="1" i="0" dirty="0"/>
              <a:t>Autonomy </a:t>
            </a:r>
            <a:r>
              <a:rPr lang="en-US" b="0" i="0" dirty="0"/>
              <a:t>is the freedom and flexibility to do your job as you see fit. Micromanagement is so demotivating because it robs us of autonomy.</a:t>
            </a:r>
          </a:p>
          <a:p>
            <a:endParaRPr lang="en-US" b="0" i="0" dirty="0"/>
          </a:p>
          <a:p>
            <a:r>
              <a:rPr lang="en-US" b="1" i="0" dirty="0"/>
              <a:t>Mastery </a:t>
            </a:r>
            <a:r>
              <a:rPr lang="en-US" b="0" i="0" dirty="0"/>
              <a:t>is the desire that we have to grow and develop with our careers. People want to get better. They want to earn a raise. They want to increase their standing amongst their peers. They want to feel like they’ve mastering their trade or their craft or their role.</a:t>
            </a:r>
          </a:p>
          <a:p>
            <a:endParaRPr lang="en-US" b="0" i="0" dirty="0"/>
          </a:p>
          <a:p>
            <a:r>
              <a:rPr lang="en-US" b="0" i="0" dirty="0"/>
              <a:t>And </a:t>
            </a:r>
            <a:r>
              <a:rPr lang="en-US" b="1" i="0" dirty="0"/>
              <a:t>Purpose </a:t>
            </a:r>
            <a:r>
              <a:rPr lang="en-US" b="0" i="0" dirty="0"/>
              <a:t>is about knowing the goal or the reason for doing something. A connection to purpose gives our work meaning, it inspires us to push through adversity and hardship and to succeed where others would fail.</a:t>
            </a:r>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94</a:t>
            </a:fld>
            <a:endParaRPr lang="en-US"/>
          </a:p>
        </p:txBody>
      </p:sp>
    </p:spTree>
    <p:extLst>
      <p:ext uri="{BB962C8B-B14F-4D97-AF65-F5344CB8AC3E}">
        <p14:creationId xmlns:p14="http://schemas.microsoft.com/office/powerpoint/2010/main" val="98404288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I think you can draw some pretty clear parallels between these two models.</a:t>
            </a:r>
          </a:p>
          <a:p>
            <a:endParaRPr lang="en-US" b="0" i="0" dirty="0"/>
          </a:p>
          <a:p>
            <a:r>
              <a:rPr lang="en-US" b="0" i="0" dirty="0"/>
              <a:t>One way to combat exhaustion is by giving employees more autonomy in how they do their work, because it gives them more flexibility in how they balance all of the different demands on their time.</a:t>
            </a:r>
          </a:p>
          <a:p>
            <a:endParaRPr lang="en-US" b="0" i="0" dirty="0"/>
          </a:p>
          <a:p>
            <a:r>
              <a:rPr lang="en-US" b="1" i="0" dirty="0"/>
              <a:t>(click)</a:t>
            </a:r>
          </a:p>
          <a:p>
            <a:r>
              <a:rPr lang="en-US" b="0" i="0" dirty="0"/>
              <a:t>One way to combat cynicism and disengagement is by strengthening someone’s connection to purpose. I’m not super enthusiastic about my people management role, but I know that it’s critically important for my company and doing that role connects me to my purpose of helping the company grow and succeed.</a:t>
            </a:r>
          </a:p>
          <a:p>
            <a:endParaRPr lang="en-US" b="0" i="0" dirty="0"/>
          </a:p>
          <a:p>
            <a:r>
              <a:rPr lang="en-US" b="1" i="0" dirty="0"/>
              <a:t>(click)</a:t>
            </a:r>
          </a:p>
          <a:p>
            <a:r>
              <a:rPr lang="en-US" b="0" i="0" dirty="0"/>
              <a:t>And helping your people become masters of their tools, or their craft, and helping them to become </a:t>
            </a:r>
            <a:r>
              <a:rPr lang="en-US" b="0" i="1" dirty="0"/>
              <a:t>known </a:t>
            </a:r>
            <a:r>
              <a:rPr lang="en-US" b="0" i="0" dirty="0"/>
              <a:t>as masters of their craft, is a great way to combat feelings of inefficacy and imposter syndrome.</a:t>
            </a:r>
          </a:p>
          <a:p>
            <a:endParaRPr lang="en-US" b="0" i="0" dirty="0"/>
          </a:p>
          <a:p>
            <a:r>
              <a:rPr lang="en-US" b="0" i="0" dirty="0"/>
              <a:t>I’m not going to dwell on this connection, but Drive is a good book and I think it’s a great complement to the burnout concepts we’ve been discussing.</a:t>
            </a:r>
          </a:p>
        </p:txBody>
      </p:sp>
      <p:sp>
        <p:nvSpPr>
          <p:cNvPr id="4" name="Slide Number Placeholder 3"/>
          <p:cNvSpPr>
            <a:spLocks noGrp="1"/>
          </p:cNvSpPr>
          <p:nvPr>
            <p:ph type="sldNum" sz="quarter" idx="5"/>
          </p:nvPr>
        </p:nvSpPr>
        <p:spPr/>
        <p:txBody>
          <a:bodyPr/>
          <a:lstStyle/>
          <a:p>
            <a:fld id="{B16C1312-4B18-4E3A-902A-FF9C4ADCB029}" type="slidenum">
              <a:rPr lang="en-US" smtClean="0"/>
              <a:t>95</a:t>
            </a:fld>
            <a:endParaRPr lang="en-US"/>
          </a:p>
        </p:txBody>
      </p:sp>
    </p:spTree>
    <p:extLst>
      <p:ext uri="{BB962C8B-B14F-4D97-AF65-F5344CB8AC3E}">
        <p14:creationId xmlns:p14="http://schemas.microsoft.com/office/powerpoint/2010/main" val="299261283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OK, so we’ve talked a bit about what burnout is, we talked about using the Maslach Burnout Inventory to </a:t>
            </a:r>
            <a:r>
              <a:rPr lang="en-US" b="0" i="1" dirty="0"/>
              <a:t>measure </a:t>
            </a:r>
            <a:r>
              <a:rPr lang="en-US" b="0" i="0" dirty="0"/>
              <a:t>burnout, and I shared some ideas on how to use what you learn from the MBI to develop targeted, intentional strategies to reduce it. </a:t>
            </a:r>
          </a:p>
          <a:p>
            <a:endParaRPr lang="en-US" b="0" i="0" dirty="0"/>
          </a:p>
          <a:p>
            <a:r>
              <a:rPr lang="en-US" b="0" i="0" dirty="0"/>
              <a:t>One last question you might have is, did any of this actually </a:t>
            </a:r>
            <a:r>
              <a:rPr lang="en-US" b="0" i="1" dirty="0"/>
              <a:t>matter </a:t>
            </a:r>
            <a:r>
              <a:rPr lang="en-US" b="0" i="0" dirty="0"/>
              <a:t>to my organization? </a:t>
            </a:r>
          </a:p>
        </p:txBody>
      </p:sp>
      <p:sp>
        <p:nvSpPr>
          <p:cNvPr id="4" name="Slide Number Placeholder 3"/>
          <p:cNvSpPr>
            <a:spLocks noGrp="1"/>
          </p:cNvSpPr>
          <p:nvPr>
            <p:ph type="sldNum" sz="quarter" idx="5"/>
          </p:nvPr>
        </p:nvSpPr>
        <p:spPr/>
        <p:txBody>
          <a:bodyPr/>
          <a:lstStyle/>
          <a:p>
            <a:fld id="{B16C1312-4B18-4E3A-902A-FF9C4ADCB029}" type="slidenum">
              <a:rPr lang="en-US" smtClean="0"/>
              <a:t>96</a:t>
            </a:fld>
            <a:endParaRPr lang="en-US"/>
          </a:p>
        </p:txBody>
      </p:sp>
    </p:spTree>
    <p:extLst>
      <p:ext uri="{BB962C8B-B14F-4D97-AF65-F5344CB8AC3E}">
        <p14:creationId xmlns:p14="http://schemas.microsoft.com/office/powerpoint/2010/main" val="325081187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97</a:t>
            </a:fld>
            <a:endParaRPr lang="en-US"/>
          </a:p>
        </p:txBody>
      </p:sp>
    </p:spTree>
    <p:extLst>
      <p:ext uri="{BB962C8B-B14F-4D97-AF65-F5344CB8AC3E}">
        <p14:creationId xmlns:p14="http://schemas.microsoft.com/office/powerpoint/2010/main" val="160000279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1 in 10 workers reported having </a:t>
            </a:r>
            <a:r>
              <a:rPr lang="en-US" i="1" dirty="0"/>
              <a:t>no ideas at all </a:t>
            </a:r>
            <a:r>
              <a:rPr lang="en-US" i="0" dirty="0"/>
              <a:t>about how they might reduce burnout for themselves or others.</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99</a:t>
            </a:fld>
            <a:endParaRPr lang="en-US"/>
          </a:p>
        </p:txBody>
      </p:sp>
    </p:spTree>
    <p:extLst>
      <p:ext uri="{BB962C8B-B14F-4D97-AF65-F5344CB8AC3E}">
        <p14:creationId xmlns:p14="http://schemas.microsoft.com/office/powerpoint/2010/main" val="338106758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1 in 10 workers reported having </a:t>
            </a:r>
            <a:r>
              <a:rPr lang="en-US" i="1" dirty="0"/>
              <a:t>no ideas at all </a:t>
            </a:r>
            <a:r>
              <a:rPr lang="en-US" i="0" dirty="0"/>
              <a:t>about how they might reduce burnout for themselves or others.</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100</a:t>
            </a:fld>
            <a:endParaRPr lang="en-US"/>
          </a:p>
        </p:txBody>
      </p:sp>
    </p:spTree>
    <p:extLst>
      <p:ext uri="{BB962C8B-B14F-4D97-AF65-F5344CB8AC3E}">
        <p14:creationId xmlns:p14="http://schemas.microsoft.com/office/powerpoint/2010/main" val="195417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CB130-3845-5177-7149-38BF9FE88B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9B3CFC-93D3-819E-3611-B9610D735C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9FBCFD-7E2E-A461-AB5D-3A6DA13B3140}"/>
              </a:ext>
            </a:extLst>
          </p:cNvPr>
          <p:cNvSpPr>
            <a:spLocks noGrp="1"/>
          </p:cNvSpPr>
          <p:nvPr>
            <p:ph type="dt" sz="half" idx="10"/>
          </p:nvPr>
        </p:nvSpPr>
        <p:spPr/>
        <p:txBody>
          <a:bodyPr/>
          <a:lstStyle/>
          <a:p>
            <a:fld id="{00A6BEDA-D42C-4DE8-A1B9-824AF150F50C}" type="datetimeFigureOut">
              <a:rPr lang="en-US" smtClean="0"/>
              <a:t>12/30/2022</a:t>
            </a:fld>
            <a:endParaRPr lang="en-US"/>
          </a:p>
        </p:txBody>
      </p:sp>
      <p:sp>
        <p:nvSpPr>
          <p:cNvPr id="5" name="Footer Placeholder 4">
            <a:extLst>
              <a:ext uri="{FF2B5EF4-FFF2-40B4-BE49-F238E27FC236}">
                <a16:creationId xmlns:a16="http://schemas.microsoft.com/office/drawing/2014/main" id="{A5769349-9989-5863-7F3C-4F1885C1FE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DCE88-089B-F571-DA57-6EB2837D699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319008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AAA89-746E-3BEC-26BB-030AAD796D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78A098-86ED-CE98-E0E8-B491A649F9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7D949E-63BB-A28D-A142-B77DF702C940}"/>
              </a:ext>
            </a:extLst>
          </p:cNvPr>
          <p:cNvSpPr>
            <a:spLocks noGrp="1"/>
          </p:cNvSpPr>
          <p:nvPr>
            <p:ph type="dt" sz="half" idx="10"/>
          </p:nvPr>
        </p:nvSpPr>
        <p:spPr/>
        <p:txBody>
          <a:bodyPr/>
          <a:lstStyle/>
          <a:p>
            <a:fld id="{00A6BEDA-D42C-4DE8-A1B9-824AF150F50C}" type="datetimeFigureOut">
              <a:rPr lang="en-US" smtClean="0"/>
              <a:t>12/30/2022</a:t>
            </a:fld>
            <a:endParaRPr lang="en-US"/>
          </a:p>
        </p:txBody>
      </p:sp>
      <p:sp>
        <p:nvSpPr>
          <p:cNvPr id="5" name="Footer Placeholder 4">
            <a:extLst>
              <a:ext uri="{FF2B5EF4-FFF2-40B4-BE49-F238E27FC236}">
                <a16:creationId xmlns:a16="http://schemas.microsoft.com/office/drawing/2014/main" id="{0523CF55-D0C4-CACE-E27B-796F6B7D7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6176EC-9988-E40B-C2F1-84B1DF402D2A}"/>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025283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87276A-320C-D797-F1D0-6812C1968D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57CD16-8309-ECB2-5E08-86ABD5B52E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23118B-F345-DBB8-B2D1-E1D7FCE1409E}"/>
              </a:ext>
            </a:extLst>
          </p:cNvPr>
          <p:cNvSpPr>
            <a:spLocks noGrp="1"/>
          </p:cNvSpPr>
          <p:nvPr>
            <p:ph type="dt" sz="half" idx="10"/>
          </p:nvPr>
        </p:nvSpPr>
        <p:spPr/>
        <p:txBody>
          <a:bodyPr/>
          <a:lstStyle/>
          <a:p>
            <a:fld id="{00A6BEDA-D42C-4DE8-A1B9-824AF150F50C}" type="datetimeFigureOut">
              <a:rPr lang="en-US" smtClean="0"/>
              <a:t>12/30/2022</a:t>
            </a:fld>
            <a:endParaRPr lang="en-US"/>
          </a:p>
        </p:txBody>
      </p:sp>
      <p:sp>
        <p:nvSpPr>
          <p:cNvPr id="5" name="Footer Placeholder 4">
            <a:extLst>
              <a:ext uri="{FF2B5EF4-FFF2-40B4-BE49-F238E27FC236}">
                <a16:creationId xmlns:a16="http://schemas.microsoft.com/office/drawing/2014/main" id="{68823779-DAA4-3446-A487-AD38EAB06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0855E6-B8F1-94BB-210F-964BF116523F}"/>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3634517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9F61-A2ED-CB5C-D6AD-11E9BC4932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E1775A-FE52-A537-8D73-7329061436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C47362-1EE2-54EB-A683-29B18E931767}"/>
              </a:ext>
            </a:extLst>
          </p:cNvPr>
          <p:cNvSpPr>
            <a:spLocks noGrp="1"/>
          </p:cNvSpPr>
          <p:nvPr>
            <p:ph type="dt" sz="half" idx="10"/>
          </p:nvPr>
        </p:nvSpPr>
        <p:spPr/>
        <p:txBody>
          <a:bodyPr/>
          <a:lstStyle/>
          <a:p>
            <a:fld id="{00A6BEDA-D42C-4DE8-A1B9-824AF150F50C}" type="datetimeFigureOut">
              <a:rPr lang="en-US" smtClean="0"/>
              <a:t>12/30/2022</a:t>
            </a:fld>
            <a:endParaRPr lang="en-US"/>
          </a:p>
        </p:txBody>
      </p:sp>
      <p:sp>
        <p:nvSpPr>
          <p:cNvPr id="5" name="Footer Placeholder 4">
            <a:extLst>
              <a:ext uri="{FF2B5EF4-FFF2-40B4-BE49-F238E27FC236}">
                <a16:creationId xmlns:a16="http://schemas.microsoft.com/office/drawing/2014/main" id="{136E427C-54F7-96D5-4A06-144CEEFC46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478F1D-D01C-C7B4-29C5-0305670142C9}"/>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413312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201B2-2C19-D373-FB68-4185AEE471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F06E5D-8399-E692-2322-5B5CC555FA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B86F7D-D6B6-BB47-FBFF-E7058812F7C7}"/>
              </a:ext>
            </a:extLst>
          </p:cNvPr>
          <p:cNvSpPr>
            <a:spLocks noGrp="1"/>
          </p:cNvSpPr>
          <p:nvPr>
            <p:ph type="dt" sz="half" idx="10"/>
          </p:nvPr>
        </p:nvSpPr>
        <p:spPr/>
        <p:txBody>
          <a:bodyPr/>
          <a:lstStyle/>
          <a:p>
            <a:fld id="{00A6BEDA-D42C-4DE8-A1B9-824AF150F50C}" type="datetimeFigureOut">
              <a:rPr lang="en-US" smtClean="0"/>
              <a:t>12/30/2022</a:t>
            </a:fld>
            <a:endParaRPr lang="en-US"/>
          </a:p>
        </p:txBody>
      </p:sp>
      <p:sp>
        <p:nvSpPr>
          <p:cNvPr id="5" name="Footer Placeholder 4">
            <a:extLst>
              <a:ext uri="{FF2B5EF4-FFF2-40B4-BE49-F238E27FC236}">
                <a16:creationId xmlns:a16="http://schemas.microsoft.com/office/drawing/2014/main" id="{1A8B0618-10DE-CC69-34A8-7159B5B44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C36A54-FC93-ACD0-EA86-E51F6BF80ADD}"/>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4192449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CED98-B256-B5E5-0695-696DCB7900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022965-99B3-E5C9-83A8-ABBBBDA391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98258E-F53D-485C-428A-4D91C6BDAB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A2D50C-7E2F-909D-5054-5EA11035DEE9}"/>
              </a:ext>
            </a:extLst>
          </p:cNvPr>
          <p:cNvSpPr>
            <a:spLocks noGrp="1"/>
          </p:cNvSpPr>
          <p:nvPr>
            <p:ph type="dt" sz="half" idx="10"/>
          </p:nvPr>
        </p:nvSpPr>
        <p:spPr/>
        <p:txBody>
          <a:bodyPr/>
          <a:lstStyle/>
          <a:p>
            <a:fld id="{00A6BEDA-D42C-4DE8-A1B9-824AF150F50C}" type="datetimeFigureOut">
              <a:rPr lang="en-US" smtClean="0"/>
              <a:t>12/30/2022</a:t>
            </a:fld>
            <a:endParaRPr lang="en-US"/>
          </a:p>
        </p:txBody>
      </p:sp>
      <p:sp>
        <p:nvSpPr>
          <p:cNvPr id="6" name="Footer Placeholder 5">
            <a:extLst>
              <a:ext uri="{FF2B5EF4-FFF2-40B4-BE49-F238E27FC236}">
                <a16:creationId xmlns:a16="http://schemas.microsoft.com/office/drawing/2014/main" id="{29FAD23A-C8F9-7944-DB75-C57C0D8870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800AF4-F08A-E833-CF75-2F6A005DBEB7}"/>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844561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3C10-39CC-886B-D5F2-D3497D66E3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67907F-DEDC-F25C-A448-B5E5C8405E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F6032C-3B98-992E-4903-30169FDAFB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01A6DA-1E14-B77D-D380-B6BF9ACE32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7E54C2-CED8-E95A-2C9E-31B0C0D734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2B6E8A-F67F-6910-30C4-46F8ABD46EC9}"/>
              </a:ext>
            </a:extLst>
          </p:cNvPr>
          <p:cNvSpPr>
            <a:spLocks noGrp="1"/>
          </p:cNvSpPr>
          <p:nvPr>
            <p:ph type="dt" sz="half" idx="10"/>
          </p:nvPr>
        </p:nvSpPr>
        <p:spPr/>
        <p:txBody>
          <a:bodyPr/>
          <a:lstStyle/>
          <a:p>
            <a:fld id="{00A6BEDA-D42C-4DE8-A1B9-824AF150F50C}" type="datetimeFigureOut">
              <a:rPr lang="en-US" smtClean="0"/>
              <a:t>12/30/2022</a:t>
            </a:fld>
            <a:endParaRPr lang="en-US"/>
          </a:p>
        </p:txBody>
      </p:sp>
      <p:sp>
        <p:nvSpPr>
          <p:cNvPr id="8" name="Footer Placeholder 7">
            <a:extLst>
              <a:ext uri="{FF2B5EF4-FFF2-40B4-BE49-F238E27FC236}">
                <a16:creationId xmlns:a16="http://schemas.microsoft.com/office/drawing/2014/main" id="{09A82E69-00C4-CFBD-53B3-B85B3B61D2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9F8618-2688-9575-B95C-1EA3C59A673F}"/>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207398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06633-B569-C73A-6285-C305CA2739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6DFEF8-8CB0-F6D6-B121-17ACA6DA0452}"/>
              </a:ext>
            </a:extLst>
          </p:cNvPr>
          <p:cNvSpPr>
            <a:spLocks noGrp="1"/>
          </p:cNvSpPr>
          <p:nvPr>
            <p:ph type="dt" sz="half" idx="10"/>
          </p:nvPr>
        </p:nvSpPr>
        <p:spPr/>
        <p:txBody>
          <a:bodyPr/>
          <a:lstStyle/>
          <a:p>
            <a:fld id="{00A6BEDA-D42C-4DE8-A1B9-824AF150F50C}" type="datetimeFigureOut">
              <a:rPr lang="en-US" smtClean="0"/>
              <a:t>12/30/2022</a:t>
            </a:fld>
            <a:endParaRPr lang="en-US"/>
          </a:p>
        </p:txBody>
      </p:sp>
      <p:sp>
        <p:nvSpPr>
          <p:cNvPr id="4" name="Footer Placeholder 3">
            <a:extLst>
              <a:ext uri="{FF2B5EF4-FFF2-40B4-BE49-F238E27FC236}">
                <a16:creationId xmlns:a16="http://schemas.microsoft.com/office/drawing/2014/main" id="{F37BB85C-7707-B00D-930B-7C7A853079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E2A07A-2FC0-2BDA-2DDD-B45FCD660132}"/>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782529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17E538-EF86-A1D5-AB04-2EBDF43754B5}"/>
              </a:ext>
            </a:extLst>
          </p:cNvPr>
          <p:cNvSpPr>
            <a:spLocks noGrp="1"/>
          </p:cNvSpPr>
          <p:nvPr>
            <p:ph type="dt" sz="half" idx="10"/>
          </p:nvPr>
        </p:nvSpPr>
        <p:spPr/>
        <p:txBody>
          <a:bodyPr/>
          <a:lstStyle/>
          <a:p>
            <a:fld id="{00A6BEDA-D42C-4DE8-A1B9-824AF150F50C}" type="datetimeFigureOut">
              <a:rPr lang="en-US" smtClean="0"/>
              <a:t>12/30/2022</a:t>
            </a:fld>
            <a:endParaRPr lang="en-US"/>
          </a:p>
        </p:txBody>
      </p:sp>
      <p:sp>
        <p:nvSpPr>
          <p:cNvPr id="3" name="Footer Placeholder 2">
            <a:extLst>
              <a:ext uri="{FF2B5EF4-FFF2-40B4-BE49-F238E27FC236}">
                <a16:creationId xmlns:a16="http://schemas.microsoft.com/office/drawing/2014/main" id="{328C8C6A-1135-0CD1-0966-675AFBBC69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A6C983-823D-C0B7-85EE-2AD688102AB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318862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271F5-1019-5008-12DD-A7F64C1CD8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A15E74-05EB-39D0-718E-877C1A2DC7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8D1D5B-8818-8821-9DEC-D0F4BD24CB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AAF674-8F3A-744A-960A-C3A6765E0D5C}"/>
              </a:ext>
            </a:extLst>
          </p:cNvPr>
          <p:cNvSpPr>
            <a:spLocks noGrp="1"/>
          </p:cNvSpPr>
          <p:nvPr>
            <p:ph type="dt" sz="half" idx="10"/>
          </p:nvPr>
        </p:nvSpPr>
        <p:spPr/>
        <p:txBody>
          <a:bodyPr/>
          <a:lstStyle/>
          <a:p>
            <a:fld id="{00A6BEDA-D42C-4DE8-A1B9-824AF150F50C}" type="datetimeFigureOut">
              <a:rPr lang="en-US" smtClean="0"/>
              <a:t>12/30/2022</a:t>
            </a:fld>
            <a:endParaRPr lang="en-US"/>
          </a:p>
        </p:txBody>
      </p:sp>
      <p:sp>
        <p:nvSpPr>
          <p:cNvPr id="6" name="Footer Placeholder 5">
            <a:extLst>
              <a:ext uri="{FF2B5EF4-FFF2-40B4-BE49-F238E27FC236}">
                <a16:creationId xmlns:a16="http://schemas.microsoft.com/office/drawing/2014/main" id="{13375635-897A-A594-808E-4B6DD00D1D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3CAE97-2884-F89E-FFB3-152782D75C3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064453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75AC2-15FC-3341-D0A6-F388752F1E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72A8EE0-2E73-25A4-4D8A-CB37B06D7C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9D3CD9-E485-E015-62A4-59F5C1EEC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BA2032-7476-94BB-BB1F-1F127B8C87BF}"/>
              </a:ext>
            </a:extLst>
          </p:cNvPr>
          <p:cNvSpPr>
            <a:spLocks noGrp="1"/>
          </p:cNvSpPr>
          <p:nvPr>
            <p:ph type="dt" sz="half" idx="10"/>
          </p:nvPr>
        </p:nvSpPr>
        <p:spPr/>
        <p:txBody>
          <a:bodyPr/>
          <a:lstStyle/>
          <a:p>
            <a:fld id="{00A6BEDA-D42C-4DE8-A1B9-824AF150F50C}" type="datetimeFigureOut">
              <a:rPr lang="en-US" smtClean="0"/>
              <a:t>12/30/2022</a:t>
            </a:fld>
            <a:endParaRPr lang="en-US"/>
          </a:p>
        </p:txBody>
      </p:sp>
      <p:sp>
        <p:nvSpPr>
          <p:cNvPr id="6" name="Footer Placeholder 5">
            <a:extLst>
              <a:ext uri="{FF2B5EF4-FFF2-40B4-BE49-F238E27FC236}">
                <a16:creationId xmlns:a16="http://schemas.microsoft.com/office/drawing/2014/main" id="{DA4F2D13-D03C-D8EA-AD1D-ED909F1542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EC37DC-DD46-15CA-B95C-A6C1E4EF47F1}"/>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628919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60AE1C-D98C-66D6-0937-633E332730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360F36-E418-7187-ACE6-B28F341226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82D420-549A-1DF8-66D9-BCC2F221C8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A6BEDA-D42C-4DE8-A1B9-824AF150F50C}" type="datetimeFigureOut">
              <a:rPr lang="en-US" smtClean="0"/>
              <a:t>12/30/2022</a:t>
            </a:fld>
            <a:endParaRPr lang="en-US"/>
          </a:p>
        </p:txBody>
      </p:sp>
      <p:sp>
        <p:nvSpPr>
          <p:cNvPr id="5" name="Footer Placeholder 4">
            <a:extLst>
              <a:ext uri="{FF2B5EF4-FFF2-40B4-BE49-F238E27FC236}">
                <a16:creationId xmlns:a16="http://schemas.microsoft.com/office/drawing/2014/main" id="{485B7E1C-EEF7-78F2-5048-F26D221225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076D69-F2B5-A7A5-21F6-A9B845D40D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FF2402-63D7-415A-88FA-B21A0973A678}" type="slidenum">
              <a:rPr lang="en-US" smtClean="0"/>
              <a:t>‹#›</a:t>
            </a:fld>
            <a:endParaRPr lang="en-US"/>
          </a:p>
        </p:txBody>
      </p:sp>
    </p:spTree>
    <p:extLst>
      <p:ext uri="{BB962C8B-B14F-4D97-AF65-F5344CB8AC3E}">
        <p14:creationId xmlns:p14="http://schemas.microsoft.com/office/powerpoint/2010/main" val="3188380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chart" Target="../charts/chart4.xml"/></Relationships>
</file>

<file path=ppt/slides/_rels/slide10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8.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chart" Target="../charts/char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chart" Target="../charts/chart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9.png"/><Relationship Id="rId7"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7.png"/><Relationship Id="rId4" Type="http://schemas.openxmlformats.org/officeDocument/2006/relationships/image" Target="../media/image18.png"/><Relationship Id="rId9" Type="http://schemas.openxmlformats.org/officeDocument/2006/relationships/image" Target="../media/image7.png"/></Relationships>
</file>

<file path=ppt/slides/_rels/slide2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9.png"/><Relationship Id="rId7"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7.png"/><Relationship Id="rId4" Type="http://schemas.openxmlformats.org/officeDocument/2006/relationships/image" Target="../media/image18.png"/><Relationship Id="rId9" Type="http://schemas.openxmlformats.org/officeDocument/2006/relationships/image" Target="../media/image7.png"/></Relationships>
</file>

<file path=ppt/slides/_rels/slide2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9.png"/><Relationship Id="rId7"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7.png"/><Relationship Id="rId10" Type="http://schemas.openxmlformats.org/officeDocument/2006/relationships/image" Target="../media/image7.png"/><Relationship Id="rId4" Type="http://schemas.openxmlformats.org/officeDocument/2006/relationships/image" Target="../media/image18.png"/><Relationship Id="rId9"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9.png"/><Relationship Id="rId7" Type="http://schemas.openxmlformats.org/officeDocument/2006/relationships/image" Target="../media/image11.png"/><Relationship Id="rId12"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7.png"/><Relationship Id="rId5" Type="http://schemas.openxmlformats.org/officeDocument/2006/relationships/image" Target="../media/image17.png"/><Relationship Id="rId10" Type="http://schemas.openxmlformats.org/officeDocument/2006/relationships/image" Target="../media/image16.png"/><Relationship Id="rId4" Type="http://schemas.openxmlformats.org/officeDocument/2006/relationships/image" Target="../media/image18.png"/><Relationship Id="rId9" Type="http://schemas.openxmlformats.org/officeDocument/2006/relationships/image" Target="../media/image12.png"/></Relationships>
</file>

<file path=ppt/slides/_rels/slide3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7.png"/><Relationship Id="rId3" Type="http://schemas.openxmlformats.org/officeDocument/2006/relationships/image" Target="../media/image21.png"/><Relationship Id="rId7" Type="http://schemas.openxmlformats.org/officeDocument/2006/relationships/image" Target="../media/image18.png"/><Relationship Id="rId12"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16.png"/><Relationship Id="rId5" Type="http://schemas.openxmlformats.org/officeDocument/2006/relationships/image" Target="../media/image23.png"/><Relationship Id="rId10" Type="http://schemas.openxmlformats.org/officeDocument/2006/relationships/image" Target="../media/image12.png"/><Relationship Id="rId4" Type="http://schemas.openxmlformats.org/officeDocument/2006/relationships/image" Target="../media/image22.png"/><Relationship Id="rId9" Type="http://schemas.openxmlformats.org/officeDocument/2006/relationships/image" Target="../media/image15.png"/><Relationship Id="rId1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7.png"/><Relationship Id="rId3" Type="http://schemas.openxmlformats.org/officeDocument/2006/relationships/image" Target="../media/image11.png"/><Relationship Id="rId7" Type="http://schemas.openxmlformats.org/officeDocument/2006/relationships/image" Target="../media/image21.png"/><Relationship Id="rId12"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27.png"/><Relationship Id="rId5" Type="http://schemas.openxmlformats.org/officeDocument/2006/relationships/image" Target="../media/image12.png"/><Relationship Id="rId10" Type="http://schemas.openxmlformats.org/officeDocument/2006/relationships/image" Target="../media/image26.png"/><Relationship Id="rId4" Type="http://schemas.openxmlformats.org/officeDocument/2006/relationships/image" Target="../media/image24.png"/><Relationship Id="rId9" Type="http://schemas.openxmlformats.org/officeDocument/2006/relationships/image" Target="../media/image23.png"/></Relationships>
</file>

<file path=ppt/slides/_rels/slide3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1.png"/><Relationship Id="rId7"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image" Target="../media/image24.png"/><Relationship Id="rId9"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7.png"/><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9.png"/><Relationship Id="rId7"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3.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9.png"/><Relationship Id="rId7"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30.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30.png"/><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1.png"/><Relationship Id="rId7"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1.png"/><Relationship Id="rId7"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1.png"/><Relationship Id="rId7"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7.png"/><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7.png"/></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33.png"/><Relationship Id="rId4" Type="http://schemas.openxmlformats.org/officeDocument/2006/relationships/image" Target="../media/image7.png"/></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33.png"/><Relationship Id="rId4" Type="http://schemas.openxmlformats.org/officeDocument/2006/relationships/image" Target="../media/image7.png"/></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3.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7.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3.png"/><Relationship Id="rId4" Type="http://schemas.openxmlformats.org/officeDocument/2006/relationships/image" Target="../media/image7.png"/></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3.png"/><Relationship Id="rId4" Type="http://schemas.openxmlformats.org/officeDocument/2006/relationships/image" Target="../media/image7.png"/></Relationships>
</file>

<file path=ppt/slides/_rels/slide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7.png"/></Relationships>
</file>

<file path=ppt/slides/_rels/slide6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7.png"/></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7.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38.png"/><Relationship Id="rId4" Type="http://schemas.openxmlformats.org/officeDocument/2006/relationships/image" Target="../media/image7.png"/></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7.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38.png"/><Relationship Id="rId4" Type="http://schemas.openxmlformats.org/officeDocument/2006/relationships/image" Target="../media/image7.png"/></Relationships>
</file>

<file path=ppt/slides/_rels/slide6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0.jpe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7.png"/></Relationships>
</file>

<file path=ppt/slides/_rels/slide67.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41.png"/><Relationship Id="rId7" Type="http://schemas.openxmlformats.org/officeDocument/2006/relationships/image" Target="../media/image7.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42.png"/><Relationship Id="rId4" Type="http://schemas.openxmlformats.org/officeDocument/2006/relationships/image" Target="../media/image27.png"/><Relationship Id="rId9" Type="http://schemas.openxmlformats.org/officeDocument/2006/relationships/image" Target="../media/image40.jpeg"/></Relationships>
</file>

<file path=ppt/slides/_rels/slide6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41.png"/></Relationships>
</file>

<file path=ppt/slides/_rels/slide6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7.pn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45.png"/><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chart" Target="../charts/chart1.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7.pn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41.png"/></Relationships>
</file>

<file path=ppt/slides/_rels/slide7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26.png"/></Relationships>
</file>

<file path=ppt/slides/_rels/slide7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6.png"/><Relationship Id="rId7" Type="http://schemas.openxmlformats.org/officeDocument/2006/relationships/image" Target="../media/image42.png"/><Relationship Id="rId2" Type="http://schemas.openxmlformats.org/officeDocument/2006/relationships/notesSlide" Target="../notesSlides/notesSlide71.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7.png"/><Relationship Id="rId4" Type="http://schemas.openxmlformats.org/officeDocument/2006/relationships/image" Target="../media/image47.png"/><Relationship Id="rId9" Type="http://schemas.openxmlformats.org/officeDocument/2006/relationships/image" Target="../media/image27.png"/></Relationships>
</file>

<file path=ppt/slides/_rels/slide7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6.png"/><Relationship Id="rId7" Type="http://schemas.openxmlformats.org/officeDocument/2006/relationships/image" Target="../media/image42.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7.png"/><Relationship Id="rId4" Type="http://schemas.openxmlformats.org/officeDocument/2006/relationships/image" Target="../media/image47.png"/><Relationship Id="rId9" Type="http://schemas.openxmlformats.org/officeDocument/2006/relationships/image" Target="../media/image27.png"/></Relationships>
</file>

<file path=ppt/slides/_rels/slide7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6.png"/><Relationship Id="rId7" Type="http://schemas.openxmlformats.org/officeDocument/2006/relationships/image" Target="../media/image26.pn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7.png"/></Relationships>
</file>

<file path=ppt/slides/_rels/slide7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6.png"/><Relationship Id="rId7" Type="http://schemas.openxmlformats.org/officeDocument/2006/relationships/image" Target="../media/image26.png"/><Relationship Id="rId2" Type="http://schemas.openxmlformats.org/officeDocument/2006/relationships/notesSlide" Target="../notesSlides/notesSlide74.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7.png"/></Relationships>
</file>

<file path=ppt/slides/_rels/slide7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6.png"/><Relationship Id="rId7" Type="http://schemas.openxmlformats.org/officeDocument/2006/relationships/image" Target="../media/image26.png"/><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0.png"/><Relationship Id="rId4" Type="http://schemas.openxmlformats.org/officeDocument/2006/relationships/image" Target="../media/image47.png"/><Relationship Id="rId9" Type="http://schemas.openxmlformats.org/officeDocument/2006/relationships/image" Target="../media/image7.png"/></Relationships>
</file>

<file path=ppt/slides/_rels/slide7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6.png"/><Relationship Id="rId7" Type="http://schemas.openxmlformats.org/officeDocument/2006/relationships/image" Target="../media/image26.png"/><Relationship Id="rId2" Type="http://schemas.openxmlformats.org/officeDocument/2006/relationships/notesSlide" Target="../notesSlides/notesSlide76.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1.png"/><Relationship Id="rId4" Type="http://schemas.openxmlformats.org/officeDocument/2006/relationships/image" Target="../media/image47.png"/><Relationship Id="rId9" Type="http://schemas.openxmlformats.org/officeDocument/2006/relationships/image" Target="../media/image7.png"/></Relationships>
</file>

<file path=ppt/slides/_rels/slide7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2.jpeg"/><Relationship Id="rId7" Type="http://schemas.openxmlformats.org/officeDocument/2006/relationships/image" Target="../media/image49.png"/><Relationship Id="rId2" Type="http://schemas.openxmlformats.org/officeDocument/2006/relationships/notesSlide" Target="../notesSlides/notesSlide77.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7.png"/><Relationship Id="rId4" Type="http://schemas.openxmlformats.org/officeDocument/2006/relationships/image" Target="../media/image46.png"/><Relationship Id="rId9" Type="http://schemas.openxmlformats.org/officeDocument/2006/relationships/image" Target="../media/image27.png"/></Relationships>
</file>

<file path=ppt/slides/_rels/slide7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2.jpeg"/><Relationship Id="rId7" Type="http://schemas.openxmlformats.org/officeDocument/2006/relationships/image" Target="../media/image49.pn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7.png"/><Relationship Id="rId4" Type="http://schemas.openxmlformats.org/officeDocument/2006/relationships/image" Target="../media/image46.png"/><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8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79.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26.png"/></Relationships>
</file>

<file path=ppt/slides/_rels/slide8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8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8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8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8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53.png"/></Relationships>
</file>

<file path=ppt/slides/_rels/slide8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7.png"/><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8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3.png"/><Relationship Id="rId7" Type="http://schemas.openxmlformats.org/officeDocument/2006/relationships/image" Target="../media/image55.png"/><Relationship Id="rId2" Type="http://schemas.openxmlformats.org/officeDocument/2006/relationships/notesSlide" Target="../notesSlides/notesSlide86.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6.png"/><Relationship Id="rId4" Type="http://schemas.openxmlformats.org/officeDocument/2006/relationships/image" Target="../media/image26.png"/></Relationships>
</file>

<file path=ppt/slides/_rels/slide8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7.png"/><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6.png"/><Relationship Id="rId4" Type="http://schemas.openxmlformats.org/officeDocument/2006/relationships/image" Target="../media/image54.png"/></Relationships>
</file>

<file path=ppt/slides/_rels/slide8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6.png"/><Relationship Id="rId7" Type="http://schemas.openxmlformats.org/officeDocument/2006/relationships/image" Target="../media/image55.png"/><Relationship Id="rId2" Type="http://schemas.openxmlformats.org/officeDocument/2006/relationships/notesSlide" Target="../notesSlides/notesSlide88.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4.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chart" Target="../charts/chart3.xml"/></Relationships>
</file>

<file path=ppt/slides/_rels/slide9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7.png"/><Relationship Id="rId2" Type="http://schemas.openxmlformats.org/officeDocument/2006/relationships/notesSlide" Target="../notesSlides/notesSlide89.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7.png"/><Relationship Id="rId4" Type="http://schemas.openxmlformats.org/officeDocument/2006/relationships/image" Target="../media/image56.png"/></Relationships>
</file>

<file path=ppt/slides/_rels/slide9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0.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5.png"/><Relationship Id="rId4" Type="http://schemas.openxmlformats.org/officeDocument/2006/relationships/image" Target="../media/image57.png"/></Relationships>
</file>

<file path=ppt/slides/_rels/slide9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5.png"/><Relationship Id="rId4" Type="http://schemas.openxmlformats.org/officeDocument/2006/relationships/image" Target="../media/image57.png"/></Relationships>
</file>

<file path=ppt/slides/_rels/slide9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58.png"/><Relationship Id="rId2" Type="http://schemas.openxmlformats.org/officeDocument/2006/relationships/notesSlide" Target="../notesSlides/notesSlide9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5.png"/><Relationship Id="rId4" Type="http://schemas.openxmlformats.org/officeDocument/2006/relationships/image" Target="../media/image57.png"/></Relationships>
</file>

<file path=ppt/slides/_rels/slide9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58.png"/><Relationship Id="rId2" Type="http://schemas.openxmlformats.org/officeDocument/2006/relationships/notesSlide" Target="../notesSlides/notesSlide9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5.png"/><Relationship Id="rId4" Type="http://schemas.openxmlformats.org/officeDocument/2006/relationships/image" Target="../media/image57.png"/></Relationships>
</file>

<file path=ppt/slides/_rels/slide9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4.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7.png"/><Relationship Id="rId4" Type="http://schemas.openxmlformats.org/officeDocument/2006/relationships/image" Target="../media/image1.png"/></Relationships>
</file>

<file path=ppt/slides/_rels/slide9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6.png"/><Relationship Id="rId7" Type="http://schemas.openxmlformats.org/officeDocument/2006/relationships/image" Target="../media/image58.png"/><Relationship Id="rId2" Type="http://schemas.openxmlformats.org/officeDocument/2006/relationships/notesSlide" Target="../notesSlides/notesSlide9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9.png"/><Relationship Id="rId4" Type="http://schemas.openxmlformats.org/officeDocument/2006/relationships/image" Target="../media/image1.png"/></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7.png"/><Relationship Id="rId4" Type="http://schemas.openxmlformats.org/officeDocument/2006/relationships/image" Target="../media/image59.png"/></Relationships>
</file>

<file path=ppt/slides/_rels/slide9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2.jpeg"/></Relationships>
</file>

<file path=ppt/slides/_rels/slide9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7.xml"/><Relationship Id="rId1" Type="http://schemas.openxmlformats.org/officeDocument/2006/relationships/slideLayout" Target="../slideLayouts/slideLayout1.xml"/><Relationship Id="rId5" Type="http://schemas.openxmlformats.org/officeDocument/2006/relationships/chart" Target="../charts/chart6.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3348797"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3"/>
          <a:stretch>
            <a:fillRect/>
          </a:stretch>
        </p:blipFill>
        <p:spPr>
          <a:xfrm>
            <a:off x="12211050" y="2106078"/>
            <a:ext cx="1658785" cy="1247802"/>
          </a:xfrm>
          <a:prstGeom prst="rect">
            <a:avLst/>
          </a:prstGeom>
        </p:spPr>
      </p:pic>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29985" y="2497740"/>
            <a:ext cx="1140477" cy="412375"/>
          </a:xfrm>
          <a:prstGeom prst="rect">
            <a:avLst/>
          </a:prstGeom>
        </p:spPr>
      </p:pic>
      <p:sp>
        <p:nvSpPr>
          <p:cNvPr id="2" name="!!Bio">
            <a:extLst>
              <a:ext uri="{FF2B5EF4-FFF2-40B4-BE49-F238E27FC236}">
                <a16:creationId xmlns:a16="http://schemas.microsoft.com/office/drawing/2014/main" id="{C741D839-79F8-211E-7ECC-6F3613D01928}"/>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075525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tat head 2">
            <a:extLst>
              <a:ext uri="{FF2B5EF4-FFF2-40B4-BE49-F238E27FC236}">
                <a16:creationId xmlns:a16="http://schemas.microsoft.com/office/drawing/2014/main" id="{376893F0-A4EB-5D60-C6E4-1F354C9B83F4}"/>
              </a:ext>
            </a:extLst>
          </p:cNvPr>
          <p:cNvSpPr txBox="1"/>
          <p:nvPr/>
        </p:nvSpPr>
        <p:spPr>
          <a:xfrm>
            <a:off x="2438400" y="5664740"/>
            <a:ext cx="7329714"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Up to </a:t>
            </a:r>
            <a:r>
              <a:rPr lang="en-US" sz="3200" b="1" dirty="0">
                <a:solidFill>
                  <a:srgbClr val="CF3E3E"/>
                </a:solidFill>
                <a:latin typeface="Roboto" panose="02000000000000000000" pitchFamily="2" charset="0"/>
                <a:ea typeface="Roboto" panose="02000000000000000000" pitchFamily="2" charset="0"/>
              </a:rPr>
              <a:t>$190 BILLION</a:t>
            </a:r>
            <a:r>
              <a:rPr lang="en-US" sz="3200" dirty="0">
                <a:solidFill>
                  <a:srgbClr val="CF3E3E"/>
                </a:solidFill>
                <a:latin typeface="Roboto" panose="02000000000000000000" pitchFamily="2" charset="0"/>
                <a:ea typeface="Roboto" panose="02000000000000000000" pitchFamily="2" charset="0"/>
              </a:rPr>
              <a:t> in</a:t>
            </a:r>
            <a:br>
              <a:rPr lang="en-US" sz="3200" dirty="0">
                <a:solidFill>
                  <a:srgbClr val="CF3E3E"/>
                </a:solidFill>
                <a:latin typeface="Roboto" panose="02000000000000000000" pitchFamily="2" charset="0"/>
                <a:ea typeface="Roboto" panose="02000000000000000000" pitchFamily="2" charset="0"/>
              </a:rPr>
            </a:br>
            <a:r>
              <a:rPr lang="en-US" sz="3200" dirty="0">
                <a:solidFill>
                  <a:srgbClr val="CF3E3E"/>
                </a:solidFill>
                <a:latin typeface="Roboto" panose="02000000000000000000" pitchFamily="2" charset="0"/>
                <a:ea typeface="Roboto" panose="02000000000000000000" pitchFamily="2" charset="0"/>
              </a:rPr>
              <a:t>healthcare spending due to burnout</a:t>
            </a:r>
            <a:endParaRPr lang="en-US" sz="3200" b="1" dirty="0">
              <a:solidFill>
                <a:srgbClr val="CF3E3E"/>
              </a:solidFill>
              <a:latin typeface="Roboto" panose="02000000000000000000" pitchFamily="2" charset="0"/>
              <a:ea typeface="Roboto" panose="02000000000000000000" pitchFamily="2" charset="0"/>
            </a:endParaRPr>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586224"/>
            <a:ext cx="6095010" cy="1077218"/>
          </a:xfrm>
          <a:prstGeom prst="rect">
            <a:avLst/>
          </a:prstGeom>
          <a:noFill/>
        </p:spPr>
        <p:txBody>
          <a:bodyPr wrap="square" rtlCol="0">
            <a:spAutoFit/>
          </a:bodyPr>
          <a:lstStyle/>
          <a:p>
            <a:pPr algn="ctr"/>
            <a:r>
              <a:rPr lang="en-US" sz="3200" dirty="0">
                <a:solidFill>
                  <a:srgbClr val="FF0000"/>
                </a:solidFill>
                <a:latin typeface="Roboto" panose="02000000000000000000" pitchFamily="2" charset="0"/>
                <a:ea typeface="Roboto" panose="02000000000000000000" pitchFamily="2" charset="0"/>
              </a:rPr>
              <a:t>Employed Americans w/</a:t>
            </a:r>
            <a:br>
              <a:rPr lang="en-US" sz="3200" dirty="0">
                <a:solidFill>
                  <a:srgbClr val="FF0000"/>
                </a:solidFill>
                <a:latin typeface="Roboto" panose="02000000000000000000" pitchFamily="2" charset="0"/>
                <a:ea typeface="Roboto" panose="02000000000000000000" pitchFamily="2" charset="0"/>
              </a:rPr>
            </a:br>
            <a:r>
              <a:rPr lang="en-US" sz="3200" b="1" dirty="0">
                <a:solidFill>
                  <a:srgbClr val="FF0000"/>
                </a:solidFill>
                <a:latin typeface="Roboto" panose="02000000000000000000" pitchFamily="2" charset="0"/>
                <a:ea typeface="Roboto" panose="02000000000000000000" pitchFamily="2" charset="0"/>
              </a:rPr>
              <a:t>no ideas</a:t>
            </a:r>
            <a:r>
              <a:rPr lang="en-US" sz="3200" dirty="0">
                <a:solidFill>
                  <a:srgbClr val="FF0000"/>
                </a:solidFill>
                <a:latin typeface="Roboto" panose="02000000000000000000" pitchFamily="2" charset="0"/>
                <a:ea typeface="Roboto" panose="02000000000000000000" pitchFamily="2" charset="0"/>
              </a:rPr>
              <a:t> for reducing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659086" y="2824089"/>
            <a:ext cx="2921990" cy="923330"/>
          </a:xfrm>
          <a:prstGeom prst="rect">
            <a:avLst/>
          </a:prstGeom>
          <a:noFill/>
        </p:spPr>
        <p:txBody>
          <a:bodyPr wrap="square" rtlCol="0">
            <a:spAutoFit/>
          </a:bodyPr>
          <a:lstStyle/>
          <a:p>
            <a:pPr algn="ctr"/>
            <a:r>
              <a:rPr lang="en-US" sz="5400" dirty="0">
                <a:solidFill>
                  <a:srgbClr val="FF0000"/>
                </a:solidFill>
                <a:latin typeface="Roboto Black" panose="02000000000000000000" pitchFamily="2" charset="0"/>
                <a:ea typeface="Roboto Black" panose="02000000000000000000" pitchFamily="2" charset="0"/>
              </a:rPr>
              <a:t>1 in 10</a:t>
            </a:r>
          </a:p>
        </p:txBody>
      </p:sp>
      <p:pic>
        <p:nvPicPr>
          <p:cNvPr id="3" name="Picture 2">
            <a:extLst>
              <a:ext uri="{FF2B5EF4-FFF2-40B4-BE49-F238E27FC236}">
                <a16:creationId xmlns:a16="http://schemas.microsoft.com/office/drawing/2014/main" id="{5584063D-BB82-CB9A-A111-0A8F9BA8B729}"/>
              </a:ext>
            </a:extLst>
          </p:cNvPr>
          <p:cNvPicPr>
            <a:picLocks noChangeAspect="1"/>
          </p:cNvPicPr>
          <p:nvPr/>
        </p:nvPicPr>
        <p:blipFill>
          <a:blip r:embed="rId5"/>
          <a:stretch>
            <a:fillRect/>
          </a:stretch>
        </p:blipFill>
        <p:spPr>
          <a:xfrm>
            <a:off x="3188587" y="1358106"/>
            <a:ext cx="5824786" cy="4193193"/>
          </a:xfrm>
          <a:prstGeom prst="rect">
            <a:avLst/>
          </a:prstGeom>
        </p:spPr>
      </p:pic>
    </p:spTree>
    <p:extLst>
      <p:ext uri="{BB962C8B-B14F-4D97-AF65-F5344CB8AC3E}">
        <p14:creationId xmlns:p14="http://schemas.microsoft.com/office/powerpoint/2010/main" val="196900705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xit"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hidden"/>
                                      </p:to>
                                    </p:set>
                                  </p:childTnLst>
                                </p:cTn>
                              </p:par>
                              <p:par>
                                <p:cTn id="12" presetID="1" presetClass="exit"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C8BF54-A96C-D55E-24A8-DA6E98029255}"/>
              </a:ext>
            </a:extLst>
          </p:cNvPr>
          <p:cNvPicPr>
            <a:picLocks noChangeAspect="1"/>
          </p:cNvPicPr>
          <p:nvPr/>
        </p:nvPicPr>
        <p:blipFill>
          <a:blip r:embed="rId3"/>
          <a:stretch>
            <a:fillRect/>
          </a:stretch>
        </p:blipFill>
        <p:spPr>
          <a:xfrm>
            <a:off x="388358" y="1436215"/>
            <a:ext cx="11292709" cy="5404042"/>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5"/>
          </a:graphicData>
        </a:graphic>
      </p:graphicFrame>
      <p:pic>
        <p:nvPicPr>
          <p:cNvPr id="2" name="!!MBI">
            <a:extLst>
              <a:ext uri="{FF2B5EF4-FFF2-40B4-BE49-F238E27FC236}">
                <a16:creationId xmlns:a16="http://schemas.microsoft.com/office/drawing/2014/main" id="{74E347A4-4825-64EF-7D1E-FB41B7FD5C26}"/>
              </a:ext>
            </a:extLst>
          </p:cNvPr>
          <p:cNvPicPr>
            <a:picLocks noChangeAspect="1"/>
          </p:cNvPicPr>
          <p:nvPr/>
        </p:nvPicPr>
        <p:blipFill>
          <a:blip r:embed="rId6"/>
          <a:stretch>
            <a:fillRect/>
          </a:stretch>
        </p:blipFill>
        <p:spPr>
          <a:xfrm rot="4823034">
            <a:off x="10930889" y="6903654"/>
            <a:ext cx="1034142" cy="1334074"/>
          </a:xfrm>
          <a:prstGeom prst="rect">
            <a:avLst/>
          </a:prstGeom>
        </p:spPr>
      </p:pic>
      <p:sp>
        <p:nvSpPr>
          <p:cNvPr id="5" name="!!Red text BG 2">
            <a:extLst>
              <a:ext uri="{FF2B5EF4-FFF2-40B4-BE49-F238E27FC236}">
                <a16:creationId xmlns:a16="http://schemas.microsoft.com/office/drawing/2014/main" id="{360D259B-082A-006A-364E-2CB8EC5CCA46}"/>
              </a:ext>
            </a:extLst>
          </p:cNvPr>
          <p:cNvSpPr/>
          <p:nvPr/>
        </p:nvSpPr>
        <p:spPr>
          <a:xfrm>
            <a:off x="2806700" y="1996516"/>
            <a:ext cx="2654300" cy="753704"/>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d text 2">
            <a:extLst>
              <a:ext uri="{FF2B5EF4-FFF2-40B4-BE49-F238E27FC236}">
                <a16:creationId xmlns:a16="http://schemas.microsoft.com/office/drawing/2014/main" id="{D4219037-9976-1209-6357-81E3FA55DF6C}"/>
              </a:ext>
            </a:extLst>
          </p:cNvPr>
          <p:cNvSpPr txBox="1"/>
          <p:nvPr/>
        </p:nvSpPr>
        <p:spPr>
          <a:xfrm>
            <a:off x="1672581" y="215244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2023?</a:t>
            </a:r>
          </a:p>
        </p:txBody>
      </p:sp>
      <p:cxnSp>
        <p:nvCxnSpPr>
          <p:cNvPr id="8" name="Line 1">
            <a:extLst>
              <a:ext uri="{FF2B5EF4-FFF2-40B4-BE49-F238E27FC236}">
                <a16:creationId xmlns:a16="http://schemas.microsoft.com/office/drawing/2014/main" id="{E3EB642B-F826-A2C0-8339-51A321A6DFEB}"/>
              </a:ext>
            </a:extLst>
          </p:cNvPr>
          <p:cNvCxnSpPr>
            <a:cxnSpLocks/>
          </p:cNvCxnSpPr>
          <p:nvPr/>
        </p:nvCxnSpPr>
        <p:spPr>
          <a:xfrm flipH="1">
            <a:off x="2987208" y="2750219"/>
            <a:ext cx="1025992" cy="942143"/>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1" name="Line 1">
            <a:extLst>
              <a:ext uri="{FF2B5EF4-FFF2-40B4-BE49-F238E27FC236}">
                <a16:creationId xmlns:a16="http://schemas.microsoft.com/office/drawing/2014/main" id="{1BDB740E-F8C2-A008-4B84-C8E2F59A496B}"/>
              </a:ext>
            </a:extLst>
          </p:cNvPr>
          <p:cNvCxnSpPr>
            <a:cxnSpLocks/>
          </p:cNvCxnSpPr>
          <p:nvPr/>
        </p:nvCxnSpPr>
        <p:spPr>
          <a:xfrm>
            <a:off x="4013200" y="2750218"/>
            <a:ext cx="1930400" cy="139486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5" name="Line 1">
            <a:extLst>
              <a:ext uri="{FF2B5EF4-FFF2-40B4-BE49-F238E27FC236}">
                <a16:creationId xmlns:a16="http://schemas.microsoft.com/office/drawing/2014/main" id="{4CD636C3-1B4C-3AD4-C621-8C86E641F2C9}"/>
              </a:ext>
            </a:extLst>
          </p:cNvPr>
          <p:cNvCxnSpPr>
            <a:cxnSpLocks/>
          </p:cNvCxnSpPr>
          <p:nvPr/>
        </p:nvCxnSpPr>
        <p:spPr>
          <a:xfrm>
            <a:off x="4013200" y="2750217"/>
            <a:ext cx="2997202" cy="1872583"/>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7682432"/>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tat head 2">
            <a:extLst>
              <a:ext uri="{FF2B5EF4-FFF2-40B4-BE49-F238E27FC236}">
                <a16:creationId xmlns:a16="http://schemas.microsoft.com/office/drawing/2014/main" id="{376893F0-A4EB-5D60-C6E4-1F354C9B83F4}"/>
              </a:ext>
            </a:extLst>
          </p:cNvPr>
          <p:cNvSpPr txBox="1"/>
          <p:nvPr/>
        </p:nvSpPr>
        <p:spPr>
          <a:xfrm>
            <a:off x="2438400" y="5664740"/>
            <a:ext cx="7329714"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Burned out employees are </a:t>
            </a:r>
            <a:br>
              <a:rPr lang="en-US" sz="3200" dirty="0">
                <a:solidFill>
                  <a:srgbClr val="CF3E3E"/>
                </a:solidFill>
                <a:latin typeface="Roboto" panose="02000000000000000000" pitchFamily="2" charset="0"/>
                <a:ea typeface="Roboto" panose="02000000000000000000" pitchFamily="2" charset="0"/>
              </a:rPr>
            </a:br>
            <a:r>
              <a:rPr lang="en-US" sz="3200" b="1" dirty="0">
                <a:solidFill>
                  <a:srgbClr val="CF3E3E"/>
                </a:solidFill>
                <a:latin typeface="Roboto" panose="02000000000000000000" pitchFamily="2" charset="0"/>
                <a:ea typeface="Roboto" panose="02000000000000000000" pitchFamily="2" charset="0"/>
              </a:rPr>
              <a:t>2.6 times more likely to quit</a:t>
            </a:r>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pic>
        <p:nvPicPr>
          <p:cNvPr id="7" name="!!MBI">
            <a:extLst>
              <a:ext uri="{FF2B5EF4-FFF2-40B4-BE49-F238E27FC236}">
                <a16:creationId xmlns:a16="http://schemas.microsoft.com/office/drawing/2014/main" id="{DBD0693A-D88A-A0C8-1320-63E58CF440DC}"/>
              </a:ext>
            </a:extLst>
          </p:cNvPr>
          <p:cNvPicPr>
            <a:picLocks noChangeAspect="1"/>
          </p:cNvPicPr>
          <p:nvPr/>
        </p:nvPicPr>
        <p:blipFill>
          <a:blip r:embed="rId5"/>
          <a:stretch>
            <a:fillRect/>
          </a:stretch>
        </p:blipFill>
        <p:spPr>
          <a:xfrm rot="4823034">
            <a:off x="10930889" y="6903654"/>
            <a:ext cx="1034142" cy="1334074"/>
          </a:xfrm>
          <a:prstGeom prst="rect">
            <a:avLst/>
          </a:prstGeom>
        </p:spPr>
      </p:pic>
      <p:pic>
        <p:nvPicPr>
          <p:cNvPr id="3" name="Picture 2">
            <a:extLst>
              <a:ext uri="{FF2B5EF4-FFF2-40B4-BE49-F238E27FC236}">
                <a16:creationId xmlns:a16="http://schemas.microsoft.com/office/drawing/2014/main" id="{5584063D-BB82-CB9A-A111-0A8F9BA8B729}"/>
              </a:ext>
            </a:extLst>
          </p:cNvPr>
          <p:cNvPicPr>
            <a:picLocks noChangeAspect="1"/>
          </p:cNvPicPr>
          <p:nvPr/>
        </p:nvPicPr>
        <p:blipFill>
          <a:blip r:embed="rId6"/>
          <a:stretch>
            <a:fillRect/>
          </a:stretch>
        </p:blipFill>
        <p:spPr>
          <a:xfrm>
            <a:off x="3188587" y="1358106"/>
            <a:ext cx="5824786" cy="4193193"/>
          </a:xfrm>
          <a:prstGeom prst="rect">
            <a:avLst/>
          </a:prstGeom>
        </p:spPr>
      </p:pic>
    </p:spTree>
    <p:extLst>
      <p:ext uri="{BB962C8B-B14F-4D97-AF65-F5344CB8AC3E}">
        <p14:creationId xmlns:p14="http://schemas.microsoft.com/office/powerpoint/2010/main" val="2458249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tat head 2">
            <a:extLst>
              <a:ext uri="{FF2B5EF4-FFF2-40B4-BE49-F238E27FC236}">
                <a16:creationId xmlns:a16="http://schemas.microsoft.com/office/drawing/2014/main" id="{FAF8BC7E-BF9D-8080-4A1A-64B404541AE0}"/>
              </a:ext>
            </a:extLst>
          </p:cNvPr>
          <p:cNvSpPr txBox="1"/>
          <p:nvPr/>
        </p:nvSpPr>
        <p:spPr>
          <a:xfrm>
            <a:off x="-7678065" y="5664740"/>
            <a:ext cx="7329714"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Burned out employees are </a:t>
            </a:r>
            <a:br>
              <a:rPr lang="en-US" sz="3200" dirty="0">
                <a:solidFill>
                  <a:srgbClr val="CF3E3E"/>
                </a:solidFill>
                <a:latin typeface="Roboto" panose="02000000000000000000" pitchFamily="2" charset="0"/>
                <a:ea typeface="Roboto" panose="02000000000000000000" pitchFamily="2" charset="0"/>
              </a:rPr>
            </a:br>
            <a:r>
              <a:rPr lang="en-US" sz="3200" b="1" dirty="0">
                <a:solidFill>
                  <a:srgbClr val="CF3E3E"/>
                </a:solidFill>
                <a:latin typeface="Roboto" panose="02000000000000000000" pitchFamily="2" charset="0"/>
                <a:ea typeface="Roboto" panose="02000000000000000000" pitchFamily="2" charset="0"/>
              </a:rPr>
              <a:t>2.6 times more likely to quit</a:t>
            </a:r>
          </a:p>
        </p:txBody>
      </p:sp>
      <p:pic>
        <p:nvPicPr>
          <p:cNvPr id="5" name="Picture 4">
            <a:extLst>
              <a:ext uri="{FF2B5EF4-FFF2-40B4-BE49-F238E27FC236}">
                <a16:creationId xmlns:a16="http://schemas.microsoft.com/office/drawing/2014/main" id="{056D3401-7C0D-7994-7DAB-47BCBF7B4EF7}"/>
              </a:ext>
            </a:extLst>
          </p:cNvPr>
          <p:cNvPicPr>
            <a:picLocks noChangeAspect="1"/>
          </p:cNvPicPr>
          <p:nvPr/>
        </p:nvPicPr>
        <p:blipFill>
          <a:blip r:embed="rId3"/>
          <a:stretch>
            <a:fillRect/>
          </a:stretch>
        </p:blipFill>
        <p:spPr>
          <a:xfrm>
            <a:off x="-6927878" y="1358106"/>
            <a:ext cx="5824786" cy="4193193"/>
          </a:xfrm>
          <a:prstGeom prst="rect">
            <a:avLst/>
          </a:prstGeom>
        </p:spPr>
      </p:pic>
      <p:pic>
        <p:nvPicPr>
          <p:cNvPr id="3" name="!!Veng">
            <a:extLst>
              <a:ext uri="{FF2B5EF4-FFF2-40B4-BE49-F238E27FC236}">
                <a16:creationId xmlns:a16="http://schemas.microsoft.com/office/drawing/2014/main" id="{D1A29487-7D8A-471E-3C22-137BA9D16C0B}"/>
              </a:ext>
            </a:extLst>
          </p:cNvPr>
          <p:cNvPicPr>
            <a:picLocks noChangeAspect="1"/>
          </p:cNvPicPr>
          <p:nvPr/>
        </p:nvPicPr>
        <p:blipFill>
          <a:blip r:embed="rId4"/>
          <a:stretch>
            <a:fillRect/>
          </a:stretch>
        </p:blipFill>
        <p:spPr>
          <a:xfrm rot="1776378">
            <a:off x="11351873" y="7037227"/>
            <a:ext cx="920220" cy="736600"/>
          </a:xfrm>
          <a:prstGeom prst="rect">
            <a:avLst/>
          </a:prstGeom>
        </p:spPr>
      </p:pic>
      <p:pic>
        <p:nvPicPr>
          <p:cNvPr id="2" name="!!MBI">
            <a:extLst>
              <a:ext uri="{FF2B5EF4-FFF2-40B4-BE49-F238E27FC236}">
                <a16:creationId xmlns:a16="http://schemas.microsoft.com/office/drawing/2014/main" id="{1DF50E77-C810-5E16-AB76-0B506BB712FF}"/>
              </a:ext>
            </a:extLst>
          </p:cNvPr>
          <p:cNvPicPr>
            <a:picLocks noChangeAspect="1"/>
          </p:cNvPicPr>
          <p:nvPr/>
        </p:nvPicPr>
        <p:blipFill>
          <a:blip r:embed="rId5"/>
          <a:stretch>
            <a:fillRect/>
          </a:stretch>
        </p:blipFill>
        <p:spPr>
          <a:xfrm>
            <a:off x="4191001" y="1879600"/>
            <a:ext cx="3859135" cy="4978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395110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4440150" y="1640210"/>
            <a:ext cx="3348207" cy="5217789"/>
          </a:xfrm>
          <a:prstGeom prst="rect">
            <a:avLst/>
          </a:prstGeom>
        </p:spPr>
      </p:pic>
      <p:pic>
        <p:nvPicPr>
          <p:cNvPr id="10" name="!!North">
            <a:extLst>
              <a:ext uri="{FF2B5EF4-FFF2-40B4-BE49-F238E27FC236}">
                <a16:creationId xmlns:a16="http://schemas.microsoft.com/office/drawing/2014/main" id="{62EE8BB3-0908-AE1E-DFF3-05E8A8B5553B}"/>
              </a:ext>
            </a:extLst>
          </p:cNvPr>
          <p:cNvPicPr>
            <a:picLocks noChangeAspect="1"/>
          </p:cNvPicPr>
          <p:nvPr/>
        </p:nvPicPr>
        <p:blipFill>
          <a:blip r:embed="rId4"/>
          <a:stretch>
            <a:fillRect/>
          </a:stretch>
        </p:blipFill>
        <p:spPr>
          <a:xfrm>
            <a:off x="5302002" y="6967594"/>
            <a:ext cx="1587995" cy="2341505"/>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139702" y="3276600"/>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599272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9710650" y="3276599"/>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4336753" y="1640210"/>
            <a:ext cx="3538674" cy="5217789"/>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139702" y="3276600"/>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6715110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d script">
            <a:extLst>
              <a:ext uri="{FF2B5EF4-FFF2-40B4-BE49-F238E27FC236}">
                <a16:creationId xmlns:a16="http://schemas.microsoft.com/office/drawing/2014/main" id="{5CA17C78-E8B0-05B8-58A4-958A7D73DB1B}"/>
              </a:ext>
            </a:extLst>
          </p:cNvPr>
          <p:cNvSpPr txBox="1"/>
          <p:nvPr/>
        </p:nvSpPr>
        <p:spPr>
          <a:xfrm>
            <a:off x="7141035" y="3013045"/>
            <a:ext cx="3873176" cy="954107"/>
          </a:xfrm>
          <a:prstGeom prst="rect">
            <a:avLst/>
          </a:prstGeom>
          <a:noFill/>
        </p:spPr>
        <p:txBody>
          <a:bodyPr wrap="non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3928312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2" name="Red scrip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55732"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7055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2" name="Red scrip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10" name="Picture 2">
            <a:extLst>
              <a:ext uri="{FF2B5EF4-FFF2-40B4-BE49-F238E27FC236}">
                <a16:creationId xmlns:a16="http://schemas.microsoft.com/office/drawing/2014/main" id="{85866C8F-0BC7-A30C-D3D6-1E71B24349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6119899" y="2289270"/>
            <a:ext cx="6088122" cy="45687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468"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1935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7" name="!!Red script 3">
            <a:extLst>
              <a:ext uri="{FF2B5EF4-FFF2-40B4-BE49-F238E27FC236}">
                <a16:creationId xmlns:a16="http://schemas.microsoft.com/office/drawing/2014/main" id="{92E72BFE-14C5-649B-F391-73BA9BBC18F2}"/>
              </a:ext>
            </a:extLst>
          </p:cNvPr>
          <p:cNvSpPr txBox="1"/>
          <p:nvPr/>
        </p:nvSpPr>
        <p:spPr>
          <a:xfrm>
            <a:off x="6095999" y="4815533"/>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symptoms accompany</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chronic unmanaged stress</a:t>
            </a:r>
            <a:endParaRPr lang="en-US" sz="2800" dirty="0">
              <a:solidFill>
                <a:srgbClr val="2D3E50"/>
              </a:solidFill>
              <a:latin typeface="Roboto Light" panose="02000000000000000000" pitchFamily="2" charset="0"/>
              <a:ea typeface="Roboto Light" panose="02000000000000000000" pitchFamily="2" charset="0"/>
            </a:endParaRPr>
          </a:p>
          <a:p>
            <a:pPr algn="ctr"/>
            <a:r>
              <a:rPr lang="en-US" sz="2800" dirty="0">
                <a:solidFill>
                  <a:srgbClr val="2D3E50"/>
                </a:solidFill>
                <a:latin typeface="Roboto Light" panose="02000000000000000000" pitchFamily="2" charset="0"/>
                <a:ea typeface="Roboto Light" panose="02000000000000000000" pitchFamily="2" charset="0"/>
              </a:rPr>
              <a:t>in the workplace</a:t>
            </a:r>
          </a:p>
        </p:txBody>
      </p:sp>
      <p:sp>
        <p:nvSpPr>
          <p:cNvPr id="2" name="Red scrip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box">
            <a:extLst>
              <a:ext uri="{FF2B5EF4-FFF2-40B4-BE49-F238E27FC236}">
                <a16:creationId xmlns:a16="http://schemas.microsoft.com/office/drawing/2014/main" id="{C6FC20BE-7F32-7380-F245-641B0342FC50}"/>
              </a:ext>
            </a:extLst>
          </p:cNvPr>
          <p:cNvSpPr/>
          <p:nvPr/>
        </p:nvSpPr>
        <p:spPr bwMode="auto">
          <a:xfrm>
            <a:off x="6989378" y="5298404"/>
            <a:ext cx="4288221" cy="902123"/>
          </a:xfrm>
          <a:prstGeom prst="roundRect">
            <a:avLst/>
          </a:prstGeom>
          <a:noFill/>
          <a:ln>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0" name="Picture 2">
            <a:extLst>
              <a:ext uri="{FF2B5EF4-FFF2-40B4-BE49-F238E27FC236}">
                <a16:creationId xmlns:a16="http://schemas.microsoft.com/office/drawing/2014/main" id="{85866C8F-0BC7-A30C-D3D6-1E71B24349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12368299" y="2289270"/>
            <a:ext cx="6088122" cy="45687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31932"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5084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446240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AD80195-859F-2369-A0F3-0DD4CF87FE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24399" y="6858000"/>
            <a:ext cx="1217357" cy="1217357"/>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5"/>
          <a:stretch>
            <a:fillRect/>
          </a:stretch>
        </p:blipFill>
        <p:spPr>
          <a:xfrm>
            <a:off x="5916357" y="2137220"/>
            <a:ext cx="6275643" cy="4720780"/>
          </a:xfrm>
          <a:prstGeom prst="rect">
            <a:avLst/>
          </a:prstGeom>
        </p:spPr>
      </p:pic>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9BB95A3C-1D14-AFEB-05D4-744E13D0680F}"/>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9135748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477328"/>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385587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754326"/>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 </a:t>
            </a:r>
            <a:r>
              <a:rPr lang="en-US" dirty="0">
                <a:solidFill>
                  <a:srgbClr val="F29301"/>
                </a:solidFill>
                <a:latin typeface="Roboto" panose="02000000000000000000" pitchFamily="2" charset="0"/>
                <a:ea typeface="Roboto" panose="02000000000000000000" pitchFamily="2" charset="0"/>
              </a:rPr>
              <a:t>but still uses up adaptation energy</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5" name="!!Red text BG 2">
            <a:extLst>
              <a:ext uri="{FF2B5EF4-FFF2-40B4-BE49-F238E27FC236}">
                <a16:creationId xmlns:a16="http://schemas.microsoft.com/office/drawing/2014/main" id="{CA134305-A290-4695-8198-E356369F91A2}"/>
              </a:ext>
            </a:extLst>
          </p:cNvPr>
          <p:cNvSpPr/>
          <p:nvPr/>
        </p:nvSpPr>
        <p:spPr>
          <a:xfrm>
            <a:off x="5805333" y="5467778"/>
            <a:ext cx="4017333" cy="1382677"/>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d text 2">
            <a:extLst>
              <a:ext uri="{FF2B5EF4-FFF2-40B4-BE49-F238E27FC236}">
                <a16:creationId xmlns:a16="http://schemas.microsoft.com/office/drawing/2014/main" id="{4B5D65CA-0A2D-9957-2B5C-26B9C0F69FFD}"/>
              </a:ext>
            </a:extLst>
          </p:cNvPr>
          <p:cNvSpPr txBox="1"/>
          <p:nvPr/>
        </p:nvSpPr>
        <p:spPr>
          <a:xfrm>
            <a:off x="5932333" y="5721778"/>
            <a:ext cx="376321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Finite resource used to fuel the “fight or flight” response caused by stress</a:t>
            </a:r>
          </a:p>
        </p:txBody>
      </p:sp>
      <p:sp>
        <p:nvSpPr>
          <p:cNvPr id="9" name="!!Red highlight 2">
            <a:extLst>
              <a:ext uri="{FF2B5EF4-FFF2-40B4-BE49-F238E27FC236}">
                <a16:creationId xmlns:a16="http://schemas.microsoft.com/office/drawing/2014/main" id="{6E3A9105-E033-A180-C4BC-1B7234532500}"/>
              </a:ext>
            </a:extLst>
          </p:cNvPr>
          <p:cNvSpPr/>
          <p:nvPr/>
        </p:nvSpPr>
        <p:spPr bwMode="auto">
          <a:xfrm>
            <a:off x="6353040" y="4891314"/>
            <a:ext cx="1934617" cy="246743"/>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10" name="Line 1">
            <a:extLst>
              <a:ext uri="{FF2B5EF4-FFF2-40B4-BE49-F238E27FC236}">
                <a16:creationId xmlns:a16="http://schemas.microsoft.com/office/drawing/2014/main" id="{E2D59F66-0701-05F3-457B-F2255939C82F}"/>
              </a:ext>
            </a:extLst>
          </p:cNvPr>
          <p:cNvCxnSpPr>
            <a:cxnSpLocks/>
          </p:cNvCxnSpPr>
          <p:nvPr/>
        </p:nvCxnSpPr>
        <p:spPr>
          <a:xfrm>
            <a:off x="7881257" y="5193197"/>
            <a:ext cx="203200" cy="52858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625674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754326"/>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 </a:t>
            </a:r>
            <a:r>
              <a:rPr lang="en-US" dirty="0">
                <a:solidFill>
                  <a:srgbClr val="F29301"/>
                </a:solidFill>
                <a:latin typeface="Roboto" panose="02000000000000000000" pitchFamily="2" charset="0"/>
                <a:ea typeface="Roboto" panose="02000000000000000000" pitchFamily="2" charset="0"/>
              </a:rPr>
              <a:t>but still uses up adaptation energy</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3" name="!!Red text BG 2">
            <a:extLst>
              <a:ext uri="{FF2B5EF4-FFF2-40B4-BE49-F238E27FC236}">
                <a16:creationId xmlns:a16="http://schemas.microsoft.com/office/drawing/2014/main" id="{67153FC6-DE8C-8095-8AA8-2F1FEC468430}"/>
              </a:ext>
            </a:extLst>
          </p:cNvPr>
          <p:cNvSpPr/>
          <p:nvPr/>
        </p:nvSpPr>
        <p:spPr>
          <a:xfrm>
            <a:off x="5805333" y="5467778"/>
            <a:ext cx="4017333"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d text 2">
            <a:extLst>
              <a:ext uri="{FF2B5EF4-FFF2-40B4-BE49-F238E27FC236}">
                <a16:creationId xmlns:a16="http://schemas.microsoft.com/office/drawing/2014/main" id="{646100DD-A5F1-B6DD-0941-400C8A206AEE}"/>
              </a:ext>
            </a:extLst>
          </p:cNvPr>
          <p:cNvSpPr txBox="1"/>
          <p:nvPr/>
        </p:nvSpPr>
        <p:spPr>
          <a:xfrm>
            <a:off x="5932333" y="5721778"/>
            <a:ext cx="376321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Obsolete stress response </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leads to </a:t>
            </a:r>
            <a:r>
              <a:rPr lang="en-US" sz="2000" b="1" dirty="0">
                <a:solidFill>
                  <a:srgbClr val="C00000"/>
                </a:solidFill>
                <a:latin typeface="Segoe Print" panose="02000600000000000000" pitchFamily="2" charset="0"/>
              </a:rPr>
              <a:t>burnout</a:t>
            </a:r>
            <a:r>
              <a:rPr lang="en-US" sz="2000" dirty="0">
                <a:solidFill>
                  <a:srgbClr val="C00000"/>
                </a:solidFill>
                <a:latin typeface="Segoe Print" panose="02000600000000000000" pitchFamily="2" charset="0"/>
              </a:rPr>
              <a:t> </a:t>
            </a:r>
          </a:p>
        </p:txBody>
      </p:sp>
      <p:sp>
        <p:nvSpPr>
          <p:cNvPr id="18" name="!!Red highlight 2">
            <a:extLst>
              <a:ext uri="{FF2B5EF4-FFF2-40B4-BE49-F238E27FC236}">
                <a16:creationId xmlns:a16="http://schemas.microsoft.com/office/drawing/2014/main" id="{18C942A4-6558-4E18-F127-3D4363159682}"/>
              </a:ext>
            </a:extLst>
          </p:cNvPr>
          <p:cNvSpPr/>
          <p:nvPr/>
        </p:nvSpPr>
        <p:spPr bwMode="auto">
          <a:xfrm>
            <a:off x="6353040" y="4891314"/>
            <a:ext cx="1934617" cy="246743"/>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3" name="Line 1">
            <a:extLst>
              <a:ext uri="{FF2B5EF4-FFF2-40B4-BE49-F238E27FC236}">
                <a16:creationId xmlns:a16="http://schemas.microsoft.com/office/drawing/2014/main" id="{F4699641-14C3-AD77-E634-491F004FD7E5}"/>
              </a:ext>
            </a:extLst>
          </p:cNvPr>
          <p:cNvCxnSpPr>
            <a:cxnSpLocks/>
          </p:cNvCxnSpPr>
          <p:nvPr/>
        </p:nvCxnSpPr>
        <p:spPr>
          <a:xfrm>
            <a:off x="7881257" y="5193197"/>
            <a:ext cx="203200" cy="52858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116422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3 pic">
            <a:extLst>
              <a:ext uri="{FF2B5EF4-FFF2-40B4-BE49-F238E27FC236}">
                <a16:creationId xmlns:a16="http://schemas.microsoft.com/office/drawing/2014/main" id="{46F221B7-42D7-A7EA-59D6-8DF696348103}"/>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4949052" y="2463663"/>
            <a:ext cx="1156605" cy="4386792"/>
          </a:xfrm>
          <a:prstGeom prst="rect">
            <a:avLst/>
          </a:prstGeom>
        </p:spPr>
      </p:pic>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3" name="!!Callout">
            <a:extLst>
              <a:ext uri="{FF2B5EF4-FFF2-40B4-BE49-F238E27FC236}">
                <a16:creationId xmlns:a16="http://schemas.microsoft.com/office/drawing/2014/main" id="{C34A726D-CF16-53EE-5A2B-CCADC0E3FF98}"/>
              </a:ext>
            </a:extLst>
          </p:cNvPr>
          <p:cNvSpPr txBox="1"/>
          <p:nvPr/>
        </p:nvSpPr>
        <p:spPr>
          <a:xfrm>
            <a:off x="6659800" y="3467100"/>
            <a:ext cx="4278276" cy="1477328"/>
          </a:xfrm>
          <a:prstGeom prst="rect">
            <a:avLst/>
          </a:prstGeom>
          <a:noFill/>
          <a:ln w="28575">
            <a:solidFill>
              <a:srgbClr val="98BF0E"/>
            </a:solidFill>
          </a:ln>
        </p:spPr>
        <p:txBody>
          <a:bodyPr wrap="square" rtlCol="0">
            <a:spAutoFit/>
          </a:bodyPr>
          <a:lstStyle/>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Begin to overdraw adaptation energy</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Vague feeling of loss</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“Balancing act”</a:t>
            </a:r>
          </a:p>
        </p:txBody>
      </p:sp>
      <p:cxnSp>
        <p:nvCxnSpPr>
          <p:cNvPr id="4" name="!!Callout line">
            <a:extLst>
              <a:ext uri="{FF2B5EF4-FFF2-40B4-BE49-F238E27FC236}">
                <a16:creationId xmlns:a16="http://schemas.microsoft.com/office/drawing/2014/main" id="{0BB6FCD2-F8BB-E6FE-235F-EE3D794AD88F}"/>
              </a:ext>
            </a:extLst>
          </p:cNvPr>
          <p:cNvCxnSpPr/>
          <p:nvPr/>
        </p:nvCxnSpPr>
        <p:spPr>
          <a:xfrm>
            <a:off x="6074975" y="3668110"/>
            <a:ext cx="575687" cy="0"/>
          </a:xfrm>
          <a:prstGeom prst="line">
            <a:avLst/>
          </a:prstGeom>
          <a:ln w="25400">
            <a:solidFill>
              <a:srgbClr val="98BF0E"/>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6"/>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945490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3 pic">
            <a:extLst>
              <a:ext uri="{FF2B5EF4-FFF2-40B4-BE49-F238E27FC236}">
                <a16:creationId xmlns:a16="http://schemas.microsoft.com/office/drawing/2014/main" id="{46F221B7-42D7-A7EA-59D6-8DF696348103}"/>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4949052" y="2463663"/>
            <a:ext cx="1156605" cy="4386792"/>
          </a:xfrm>
          <a:prstGeom prst="rect">
            <a:avLst/>
          </a:prstGeom>
        </p:spPr>
      </p:pic>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3" name="!!Callout">
            <a:extLst>
              <a:ext uri="{FF2B5EF4-FFF2-40B4-BE49-F238E27FC236}">
                <a16:creationId xmlns:a16="http://schemas.microsoft.com/office/drawing/2014/main" id="{C34A726D-CF16-53EE-5A2B-CCADC0E3FF98}"/>
              </a:ext>
            </a:extLst>
          </p:cNvPr>
          <p:cNvSpPr txBox="1"/>
          <p:nvPr/>
        </p:nvSpPr>
        <p:spPr>
          <a:xfrm>
            <a:off x="6659800" y="3467100"/>
            <a:ext cx="4521344" cy="3139321"/>
          </a:xfrm>
          <a:prstGeom prst="rect">
            <a:avLst/>
          </a:prstGeom>
          <a:noFill/>
          <a:ln w="28575">
            <a:solidFill>
              <a:srgbClr val="98BF0E"/>
            </a:solidFill>
          </a:ln>
        </p:spPr>
        <p:txBody>
          <a:bodyPr wrap="square" rtlCol="0">
            <a:spAutoFit/>
          </a:bodyPr>
          <a:lstStyle/>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Begin to overdraw adaptation energy</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Vague feeling of loss</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“Balancing act”</a:t>
            </a:r>
          </a:p>
          <a:p>
            <a:pPr marL="285750" indent="-285750">
              <a:buFont typeface="Arial" panose="020B0604020202020204" pitchFamily="34" charset="0"/>
              <a:buChar char="•"/>
            </a:pP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301"/>
                </a:solidFill>
                <a:latin typeface="Roboto" panose="02000000000000000000" pitchFamily="2" charset="0"/>
                <a:ea typeface="Roboto" panose="02000000000000000000" pitchFamily="2" charset="0"/>
              </a:rPr>
              <a:t>Most frequent burnout symptoms begin to appear: </a:t>
            </a:r>
            <a:br>
              <a:rPr lang="en-US" dirty="0">
                <a:solidFill>
                  <a:srgbClr val="F29301"/>
                </a:solidFill>
                <a:latin typeface="Roboto" panose="02000000000000000000" pitchFamily="2" charset="0"/>
                <a:ea typeface="Roboto" panose="02000000000000000000" pitchFamily="2" charset="0"/>
              </a:rPr>
            </a:br>
            <a:br>
              <a:rPr lang="en-US" dirty="0">
                <a:solidFill>
                  <a:srgbClr val="F29301"/>
                </a:solidFill>
                <a:latin typeface="Roboto" panose="02000000000000000000" pitchFamily="2" charset="0"/>
                <a:ea typeface="Roboto" panose="02000000000000000000" pitchFamily="2" charset="0"/>
              </a:rPr>
            </a:br>
            <a:r>
              <a:rPr lang="en-US" dirty="0">
                <a:solidFill>
                  <a:srgbClr val="F29301"/>
                </a:solidFill>
                <a:latin typeface="Roboto" panose="02000000000000000000" pitchFamily="2" charset="0"/>
                <a:ea typeface="Roboto" panose="02000000000000000000" pitchFamily="2" charset="0"/>
              </a:rPr>
              <a:t>dissatisfaction, inefficiency, </a:t>
            </a:r>
            <a:r>
              <a:rPr lang="en-US" b="1" dirty="0">
                <a:solidFill>
                  <a:srgbClr val="F29301"/>
                </a:solidFill>
                <a:latin typeface="Roboto" panose="02000000000000000000" pitchFamily="2" charset="0"/>
                <a:ea typeface="Roboto" panose="02000000000000000000" pitchFamily="2" charset="0"/>
              </a:rPr>
              <a:t>fatigue</a:t>
            </a:r>
            <a:r>
              <a:rPr lang="en-US" dirty="0">
                <a:solidFill>
                  <a:srgbClr val="F29301"/>
                </a:solidFill>
                <a:latin typeface="Roboto" panose="02000000000000000000" pitchFamily="2" charset="0"/>
                <a:ea typeface="Roboto" panose="02000000000000000000" pitchFamily="2" charset="0"/>
              </a:rPr>
              <a:t>, sleep disturbance, escape activities</a:t>
            </a:r>
          </a:p>
        </p:txBody>
      </p:sp>
      <p:cxnSp>
        <p:nvCxnSpPr>
          <p:cNvPr id="4" name="!!Callout line">
            <a:extLst>
              <a:ext uri="{FF2B5EF4-FFF2-40B4-BE49-F238E27FC236}">
                <a16:creationId xmlns:a16="http://schemas.microsoft.com/office/drawing/2014/main" id="{0BB6FCD2-F8BB-E6FE-235F-EE3D794AD88F}"/>
              </a:ext>
            </a:extLst>
          </p:cNvPr>
          <p:cNvCxnSpPr/>
          <p:nvPr/>
        </p:nvCxnSpPr>
        <p:spPr>
          <a:xfrm>
            <a:off x="6074975" y="3668110"/>
            <a:ext cx="575687" cy="0"/>
          </a:xfrm>
          <a:prstGeom prst="line">
            <a:avLst/>
          </a:prstGeom>
          <a:ln w="25400">
            <a:solidFill>
              <a:srgbClr val="98BF0E"/>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6"/>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0964277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4 pic">
            <a:extLst>
              <a:ext uri="{FF2B5EF4-FFF2-40B4-BE49-F238E27FC236}">
                <a16:creationId xmlns:a16="http://schemas.microsoft.com/office/drawing/2014/main" id="{FC08F60D-77BE-3E6B-FA24-B0D7A5CE2D20}"/>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6793990"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8" name="!!Callout">
            <a:extLst>
              <a:ext uri="{FF2B5EF4-FFF2-40B4-BE49-F238E27FC236}">
                <a16:creationId xmlns:a16="http://schemas.microsoft.com/office/drawing/2014/main" id="{EC9696D4-0040-D07D-19FD-718F606B3CCD}"/>
              </a:ext>
            </a:extLst>
          </p:cNvPr>
          <p:cNvSpPr txBox="1"/>
          <p:nvPr/>
        </p:nvSpPr>
        <p:spPr>
          <a:xfrm>
            <a:off x="8351959" y="3467100"/>
            <a:ext cx="3577272" cy="1477328"/>
          </a:xfrm>
          <a:prstGeom prst="rect">
            <a:avLst/>
          </a:prstGeom>
          <a:solidFill>
            <a:schemeClr val="bg1"/>
          </a:solidFill>
          <a:ln w="28575">
            <a:solidFill>
              <a:srgbClr val="FDC800"/>
            </a:solidFill>
          </a:ln>
        </p:spPr>
        <p:txBody>
          <a:bodyPr wrap="square" rtlCol="0">
            <a:spAutoFit/>
          </a:bodyPr>
          <a:lstStyle/>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Chronic exhaustion</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Physical illness</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Anger / depression</a:t>
            </a:r>
          </a:p>
        </p:txBody>
      </p:sp>
      <p:cxnSp>
        <p:nvCxnSpPr>
          <p:cNvPr id="9" name="!!Callout line">
            <a:extLst>
              <a:ext uri="{FF2B5EF4-FFF2-40B4-BE49-F238E27FC236}">
                <a16:creationId xmlns:a16="http://schemas.microsoft.com/office/drawing/2014/main" id="{7E08E1A1-FB84-1016-8D20-CACB4F6CA098}"/>
              </a:ext>
            </a:extLst>
          </p:cNvPr>
          <p:cNvCxnSpPr/>
          <p:nvPr/>
        </p:nvCxnSpPr>
        <p:spPr>
          <a:xfrm>
            <a:off x="7767134" y="3668110"/>
            <a:ext cx="575687" cy="0"/>
          </a:xfrm>
          <a:prstGeom prst="line">
            <a:avLst/>
          </a:prstGeom>
          <a:ln w="25400">
            <a:solidFill>
              <a:srgbClr val="FDC800"/>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6"/>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7"/>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330175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4 pic">
            <a:extLst>
              <a:ext uri="{FF2B5EF4-FFF2-40B4-BE49-F238E27FC236}">
                <a16:creationId xmlns:a16="http://schemas.microsoft.com/office/drawing/2014/main" id="{FC08F60D-77BE-3E6B-FA24-B0D7A5CE2D20}"/>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6793990"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8" name="!!Callout">
            <a:extLst>
              <a:ext uri="{FF2B5EF4-FFF2-40B4-BE49-F238E27FC236}">
                <a16:creationId xmlns:a16="http://schemas.microsoft.com/office/drawing/2014/main" id="{EC9696D4-0040-D07D-19FD-718F606B3CCD}"/>
              </a:ext>
            </a:extLst>
          </p:cNvPr>
          <p:cNvSpPr txBox="1"/>
          <p:nvPr/>
        </p:nvSpPr>
        <p:spPr>
          <a:xfrm>
            <a:off x="8351959" y="3467100"/>
            <a:ext cx="3577272" cy="1477328"/>
          </a:xfrm>
          <a:prstGeom prst="rect">
            <a:avLst/>
          </a:prstGeom>
          <a:solidFill>
            <a:schemeClr val="bg1"/>
          </a:solidFill>
          <a:ln w="28575">
            <a:solidFill>
              <a:srgbClr val="FDC800"/>
            </a:solidFill>
          </a:ln>
        </p:spPr>
        <p:txBody>
          <a:bodyPr wrap="square" rtlCol="0">
            <a:spAutoFit/>
          </a:bodyPr>
          <a:lstStyle/>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Chronic exhaustion</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Physical illness</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Anger / depression</a:t>
            </a:r>
          </a:p>
        </p:txBody>
      </p:sp>
      <p:cxnSp>
        <p:nvCxnSpPr>
          <p:cNvPr id="9" name="!!Callout line">
            <a:extLst>
              <a:ext uri="{FF2B5EF4-FFF2-40B4-BE49-F238E27FC236}">
                <a16:creationId xmlns:a16="http://schemas.microsoft.com/office/drawing/2014/main" id="{7E08E1A1-FB84-1016-8D20-CACB4F6CA098}"/>
              </a:ext>
            </a:extLst>
          </p:cNvPr>
          <p:cNvCxnSpPr/>
          <p:nvPr/>
        </p:nvCxnSpPr>
        <p:spPr>
          <a:xfrm>
            <a:off x="7767134" y="3668110"/>
            <a:ext cx="575687" cy="0"/>
          </a:xfrm>
          <a:prstGeom prst="line">
            <a:avLst/>
          </a:prstGeom>
          <a:ln w="25400">
            <a:solidFill>
              <a:srgbClr val="FDC800"/>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6"/>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7"/>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7" name="!!Red text BG 2">
            <a:extLst>
              <a:ext uri="{FF2B5EF4-FFF2-40B4-BE49-F238E27FC236}">
                <a16:creationId xmlns:a16="http://schemas.microsoft.com/office/drawing/2014/main" id="{A4FCBFB5-0D1D-EDF9-94EB-64B1E6D7F821}"/>
              </a:ext>
            </a:extLst>
          </p:cNvPr>
          <p:cNvSpPr/>
          <p:nvPr/>
        </p:nvSpPr>
        <p:spPr>
          <a:xfrm>
            <a:off x="3240915" y="5735157"/>
            <a:ext cx="4526217"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d text 2">
            <a:extLst>
              <a:ext uri="{FF2B5EF4-FFF2-40B4-BE49-F238E27FC236}">
                <a16:creationId xmlns:a16="http://schemas.microsoft.com/office/drawing/2014/main" id="{4CF8FEEC-2A98-3886-4B56-4AB7E413E6B4}"/>
              </a:ext>
            </a:extLst>
          </p:cNvPr>
          <p:cNvSpPr txBox="1"/>
          <p:nvPr/>
        </p:nvSpPr>
        <p:spPr>
          <a:xfrm>
            <a:off x="3389343" y="5989157"/>
            <a:ext cx="4206247"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Symptoms and time in each stage different for everyone</a:t>
            </a:r>
          </a:p>
        </p:txBody>
      </p:sp>
      <p:cxnSp>
        <p:nvCxnSpPr>
          <p:cNvPr id="14" name="Line 1">
            <a:extLst>
              <a:ext uri="{FF2B5EF4-FFF2-40B4-BE49-F238E27FC236}">
                <a16:creationId xmlns:a16="http://schemas.microsoft.com/office/drawing/2014/main" id="{8D5BE037-1F32-BBBA-2F57-6324A95B6317}"/>
              </a:ext>
            </a:extLst>
          </p:cNvPr>
          <p:cNvCxnSpPr>
            <a:cxnSpLocks/>
          </p:cNvCxnSpPr>
          <p:nvPr/>
        </p:nvCxnSpPr>
        <p:spPr>
          <a:xfrm>
            <a:off x="5503710" y="5460576"/>
            <a:ext cx="0" cy="52858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8" name="Line 1">
            <a:extLst>
              <a:ext uri="{FF2B5EF4-FFF2-40B4-BE49-F238E27FC236}">
                <a16:creationId xmlns:a16="http://schemas.microsoft.com/office/drawing/2014/main" id="{8EA74453-8680-AD26-0147-4B7CF67A0C75}"/>
              </a:ext>
            </a:extLst>
          </p:cNvPr>
          <p:cNvCxnSpPr>
            <a:cxnSpLocks/>
          </p:cNvCxnSpPr>
          <p:nvPr/>
        </p:nvCxnSpPr>
        <p:spPr>
          <a:xfrm flipH="1">
            <a:off x="5760282" y="5370653"/>
            <a:ext cx="1172953" cy="62879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19F615B8-0883-9881-F761-31878EA525ED}"/>
              </a:ext>
            </a:extLst>
          </p:cNvPr>
          <p:cNvCxnSpPr>
            <a:cxnSpLocks/>
          </p:cNvCxnSpPr>
          <p:nvPr/>
        </p:nvCxnSpPr>
        <p:spPr>
          <a:xfrm flipH="1" flipV="1">
            <a:off x="4086708" y="5370653"/>
            <a:ext cx="1172953" cy="62879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316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C1316693-0A8B-5510-E984-C8F848615DCC}"/>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8441437" y="2463663"/>
            <a:ext cx="1156605" cy="4386792"/>
          </a:xfrm>
          <a:prstGeom prst="rect">
            <a:avLst/>
          </a:prstGeom>
        </p:spPr>
      </p:pic>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33598" y="2463663"/>
            <a:ext cx="1156606" cy="4386792"/>
          </a:xfrm>
          <a:prstGeom prst="rect">
            <a:avLst/>
          </a:prstGeom>
        </p:spPr>
      </p:pic>
      <p:cxnSp>
        <p:nvCxnSpPr>
          <p:cNvPr id="14" name="!!Callout line">
            <a:extLst>
              <a:ext uri="{FF2B5EF4-FFF2-40B4-BE49-F238E27FC236}">
                <a16:creationId xmlns:a16="http://schemas.microsoft.com/office/drawing/2014/main" id="{B3532E61-2202-F98D-90F4-42D6459EA928}"/>
              </a:ext>
            </a:extLst>
          </p:cNvPr>
          <p:cNvCxnSpPr>
            <a:cxnSpLocks/>
            <a:stCxn id="10" idx="1"/>
          </p:cNvCxnSpPr>
          <p:nvPr/>
        </p:nvCxnSpPr>
        <p:spPr>
          <a:xfrm flipH="1">
            <a:off x="9232900" y="2130367"/>
            <a:ext cx="392785" cy="368547"/>
          </a:xfrm>
          <a:prstGeom prst="line">
            <a:avLst/>
          </a:prstGeom>
          <a:ln w="25400">
            <a:solidFill>
              <a:srgbClr val="F29200"/>
            </a:solidFill>
          </a:ln>
        </p:spPr>
        <p:style>
          <a:lnRef idx="1">
            <a:schemeClr val="accent1"/>
          </a:lnRef>
          <a:fillRef idx="0">
            <a:schemeClr val="accent1"/>
          </a:fillRef>
          <a:effectRef idx="0">
            <a:schemeClr val="accent1"/>
          </a:effectRef>
          <a:fontRef idx="minor">
            <a:schemeClr val="tx1"/>
          </a:fontRef>
        </p:style>
      </p:cxnSp>
      <p:sp>
        <p:nvSpPr>
          <p:cNvPr id="7" name="!!Phase 4">
            <a:extLst>
              <a:ext uri="{FF2B5EF4-FFF2-40B4-BE49-F238E27FC236}">
                <a16:creationId xmlns:a16="http://schemas.microsoft.com/office/drawing/2014/main" id="{1C331B08-BB94-1018-5570-55A900E4980C}"/>
              </a:ext>
            </a:extLst>
          </p:cNvPr>
          <p:cNvSpPr txBox="1"/>
          <p:nvPr/>
        </p:nvSpPr>
        <p:spPr>
          <a:xfrm>
            <a:off x="8582135"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8"/>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0" name="!!Callout">
            <a:extLst>
              <a:ext uri="{FF2B5EF4-FFF2-40B4-BE49-F238E27FC236}">
                <a16:creationId xmlns:a16="http://schemas.microsoft.com/office/drawing/2014/main" id="{E0AFC578-1CCB-9378-8290-D613A8FE4E4C}"/>
              </a:ext>
            </a:extLst>
          </p:cNvPr>
          <p:cNvSpPr txBox="1"/>
          <p:nvPr/>
        </p:nvSpPr>
        <p:spPr>
          <a:xfrm>
            <a:off x="9625685" y="699206"/>
            <a:ext cx="2566316" cy="2862322"/>
          </a:xfrm>
          <a:prstGeom prst="rect">
            <a:avLst/>
          </a:prstGeom>
          <a:solidFill>
            <a:schemeClr val="bg1"/>
          </a:solidFill>
          <a:ln w="28575">
            <a:solidFill>
              <a:srgbClr val="F29200"/>
            </a:solidFill>
          </a:ln>
        </p:spPr>
        <p:txBody>
          <a:bodyPr wrap="square" rtlCol="0">
            <a:spAutoFit/>
          </a:bodyPr>
          <a:lstStyle/>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Symptoms become critical</a:t>
            </a:r>
            <a:br>
              <a:rPr lang="en-US" dirty="0">
                <a:solidFill>
                  <a:srgbClr val="F29200"/>
                </a:solidFill>
                <a:latin typeface="Roboto" panose="02000000000000000000" pitchFamily="2" charset="0"/>
                <a:ea typeface="Roboto" panose="02000000000000000000" pitchFamily="2" charset="0"/>
              </a:rPr>
            </a:br>
            <a:endParaRPr lang="en-US" dirty="0">
              <a:solidFill>
                <a:srgbClr val="F292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Obsession w/ frustrations</a:t>
            </a:r>
          </a:p>
          <a:p>
            <a:pPr marL="285750" indent="-285750">
              <a:buFont typeface="Arial" panose="020B0604020202020204" pitchFamily="34" charset="0"/>
              <a:buChar char="•"/>
            </a:pPr>
            <a:endParaRPr lang="en-US" dirty="0">
              <a:solidFill>
                <a:srgbClr val="F292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Pessimism and self-doubt </a:t>
            </a:r>
            <a:br>
              <a:rPr lang="en-US" dirty="0">
                <a:solidFill>
                  <a:srgbClr val="F29200"/>
                </a:solidFill>
                <a:latin typeface="Roboto" panose="02000000000000000000" pitchFamily="2" charset="0"/>
                <a:ea typeface="Roboto" panose="02000000000000000000" pitchFamily="2" charset="0"/>
              </a:rPr>
            </a:br>
            <a:endParaRPr lang="en-US" dirty="0">
              <a:solidFill>
                <a:srgbClr val="F292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“Escape mentality”</a:t>
            </a:r>
          </a:p>
        </p:txBody>
      </p:sp>
    </p:spTree>
    <p:extLst>
      <p:ext uri="{BB962C8B-B14F-4D97-AF65-F5344CB8AC3E}">
        <p14:creationId xmlns:p14="http://schemas.microsoft.com/office/powerpoint/2010/main" val="626113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123090"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9836626"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33598" y="2463663"/>
            <a:ext cx="1156606" cy="4386792"/>
          </a:xfrm>
          <a:prstGeom prst="rect">
            <a:avLst/>
          </a:prstGeom>
        </p:spPr>
      </p:pic>
      <p:sp>
        <p:nvSpPr>
          <p:cNvPr id="7" name="!!Phase 4">
            <a:extLst>
              <a:ext uri="{FF2B5EF4-FFF2-40B4-BE49-F238E27FC236}">
                <a16:creationId xmlns:a16="http://schemas.microsoft.com/office/drawing/2014/main" id="{1C331B08-BB94-1018-5570-55A900E4980C}"/>
              </a:ext>
            </a:extLst>
          </p:cNvPr>
          <p:cNvSpPr txBox="1"/>
          <p:nvPr/>
        </p:nvSpPr>
        <p:spPr>
          <a:xfrm>
            <a:off x="8582135"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6" y="1791028"/>
            <a:ext cx="1334020"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sp>
        <p:nvSpPr>
          <p:cNvPr id="25" name="!!Freudenberger">
            <a:extLst>
              <a:ext uri="{FF2B5EF4-FFF2-40B4-BE49-F238E27FC236}">
                <a16:creationId xmlns:a16="http://schemas.microsoft.com/office/drawing/2014/main" id="{36A70B88-F486-989F-865A-9AA15FCAB311}"/>
              </a:ext>
            </a:extLst>
          </p:cNvPr>
          <p:cNvSpPr txBox="1"/>
          <p:nvPr/>
        </p:nvSpPr>
        <p:spPr>
          <a:xfrm>
            <a:off x="1220249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8"/>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9" name="!!Callout line">
            <a:extLst>
              <a:ext uri="{FF2B5EF4-FFF2-40B4-BE49-F238E27FC236}">
                <a16:creationId xmlns:a16="http://schemas.microsoft.com/office/drawing/2014/main" id="{76069EBC-0406-9389-ADA1-2BD85EA736AC}"/>
              </a:ext>
            </a:extLst>
          </p:cNvPr>
          <p:cNvCxnSpPr>
            <a:cxnSpLocks/>
          </p:cNvCxnSpPr>
          <p:nvPr/>
        </p:nvCxnSpPr>
        <p:spPr>
          <a:xfrm>
            <a:off x="9711559" y="1667256"/>
            <a:ext cx="575671" cy="2000854"/>
          </a:xfrm>
          <a:prstGeom prst="line">
            <a:avLst/>
          </a:prstGeom>
          <a:ln w="25400">
            <a:solidFill>
              <a:srgbClr val="E95024"/>
            </a:solidFill>
          </a:ln>
        </p:spPr>
        <p:style>
          <a:lnRef idx="1">
            <a:schemeClr val="accent1"/>
          </a:lnRef>
          <a:fillRef idx="0">
            <a:schemeClr val="accent1"/>
          </a:fillRef>
          <a:effectRef idx="0">
            <a:schemeClr val="accent1"/>
          </a:effectRef>
          <a:fontRef idx="minor">
            <a:schemeClr val="tx1"/>
          </a:fontRef>
        </p:style>
      </p:cxnSp>
      <p:sp>
        <p:nvSpPr>
          <p:cNvPr id="15" name="!!Callout">
            <a:extLst>
              <a:ext uri="{FF2B5EF4-FFF2-40B4-BE49-F238E27FC236}">
                <a16:creationId xmlns:a16="http://schemas.microsoft.com/office/drawing/2014/main" id="{9A9B1F59-E4AB-34A8-B613-5BAEC5D49475}"/>
              </a:ext>
            </a:extLst>
          </p:cNvPr>
          <p:cNvSpPr txBox="1"/>
          <p:nvPr/>
        </p:nvSpPr>
        <p:spPr>
          <a:xfrm>
            <a:off x="8334454" y="699206"/>
            <a:ext cx="3437132" cy="923330"/>
          </a:xfrm>
          <a:prstGeom prst="rect">
            <a:avLst/>
          </a:prstGeom>
          <a:solidFill>
            <a:schemeClr val="bg1"/>
          </a:solidFill>
          <a:ln w="28575">
            <a:solidFill>
              <a:srgbClr val="E95024"/>
            </a:solidFill>
          </a:ln>
        </p:spPr>
        <p:txBody>
          <a:bodyPr wrap="square" rtlCol="0">
            <a:spAutoFit/>
          </a:bodyPr>
          <a:lstStyle/>
          <a:p>
            <a:r>
              <a:rPr lang="en-US" dirty="0">
                <a:solidFill>
                  <a:srgbClr val="E95024"/>
                </a:solidFill>
                <a:latin typeface="Roboto" panose="02000000000000000000" pitchFamily="2" charset="0"/>
                <a:ea typeface="Roboto" panose="02000000000000000000" pitchFamily="2" charset="0"/>
              </a:rPr>
              <a:t>Burnout transitions into significant and persistent physical or emotional problems</a:t>
            </a:r>
          </a:p>
        </p:txBody>
      </p:sp>
      <p:sp>
        <p:nvSpPr>
          <p:cNvPr id="14" name="!!Red text BG 2">
            <a:extLst>
              <a:ext uri="{FF2B5EF4-FFF2-40B4-BE49-F238E27FC236}">
                <a16:creationId xmlns:a16="http://schemas.microsoft.com/office/drawing/2014/main" id="{B76F8516-CC3A-BB2C-9C5B-E33BECD24EBE}"/>
              </a:ext>
            </a:extLst>
          </p:cNvPr>
          <p:cNvSpPr/>
          <p:nvPr/>
        </p:nvSpPr>
        <p:spPr>
          <a:xfrm>
            <a:off x="4983526" y="6886956"/>
            <a:ext cx="4526217"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2">
            <a:extLst>
              <a:ext uri="{FF2B5EF4-FFF2-40B4-BE49-F238E27FC236}">
                <a16:creationId xmlns:a16="http://schemas.microsoft.com/office/drawing/2014/main" id="{08315953-0F06-D7D0-1BD0-BD74F35F08A1}"/>
              </a:ext>
            </a:extLst>
          </p:cNvPr>
          <p:cNvSpPr txBox="1"/>
          <p:nvPr/>
        </p:nvSpPr>
        <p:spPr>
          <a:xfrm>
            <a:off x="5172153" y="7080259"/>
            <a:ext cx="4206247"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r>
              <a:rPr lang="en-US" sz="2000" dirty="0">
                <a:solidFill>
                  <a:srgbClr val="C00000"/>
                </a:solidFill>
                <a:latin typeface="Segoe Print" panose="02000600000000000000" pitchFamily="2" charset="0"/>
              </a:rPr>
              <a:t> you can travel backwards through the phases!</a:t>
            </a:r>
          </a:p>
        </p:txBody>
      </p:sp>
    </p:spTree>
    <p:extLst>
      <p:ext uri="{BB962C8B-B14F-4D97-AF65-F5344CB8AC3E}">
        <p14:creationId xmlns:p14="http://schemas.microsoft.com/office/powerpoint/2010/main" val="11052635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123090"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9836626"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33598" y="2463663"/>
            <a:ext cx="1156606" cy="4386792"/>
          </a:xfrm>
          <a:prstGeom prst="rect">
            <a:avLst/>
          </a:prstGeom>
        </p:spPr>
      </p:pic>
      <p:sp>
        <p:nvSpPr>
          <p:cNvPr id="7" name="!!Phase 4">
            <a:extLst>
              <a:ext uri="{FF2B5EF4-FFF2-40B4-BE49-F238E27FC236}">
                <a16:creationId xmlns:a16="http://schemas.microsoft.com/office/drawing/2014/main" id="{1C331B08-BB94-1018-5570-55A900E4980C}"/>
              </a:ext>
            </a:extLst>
          </p:cNvPr>
          <p:cNvSpPr txBox="1"/>
          <p:nvPr/>
        </p:nvSpPr>
        <p:spPr>
          <a:xfrm>
            <a:off x="8582135"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6" y="1791028"/>
            <a:ext cx="1334020"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pic>
        <p:nvPicPr>
          <p:cNvPr id="26" name="!!North">
            <a:extLst>
              <a:ext uri="{FF2B5EF4-FFF2-40B4-BE49-F238E27FC236}">
                <a16:creationId xmlns:a16="http://schemas.microsoft.com/office/drawing/2014/main" id="{F9C7263F-5F48-6C02-F5B7-5C637FAAF2AD}"/>
              </a:ext>
            </a:extLst>
          </p:cNvPr>
          <p:cNvPicPr>
            <a:picLocks noChangeAspect="1"/>
          </p:cNvPicPr>
          <p:nvPr/>
        </p:nvPicPr>
        <p:blipFill>
          <a:blip r:embed="rId8"/>
          <a:stretch>
            <a:fillRect/>
          </a:stretch>
        </p:blipFill>
        <p:spPr>
          <a:xfrm>
            <a:off x="12284675" y="2144971"/>
            <a:ext cx="2956306" cy="4359085"/>
          </a:xfrm>
          <a:prstGeom prst="rect">
            <a:avLst/>
          </a:prstGeom>
        </p:spPr>
      </p:pic>
      <p:sp>
        <p:nvSpPr>
          <p:cNvPr id="25" name="!!Freudenberger">
            <a:extLst>
              <a:ext uri="{FF2B5EF4-FFF2-40B4-BE49-F238E27FC236}">
                <a16:creationId xmlns:a16="http://schemas.microsoft.com/office/drawing/2014/main" id="{36A70B88-F486-989F-865A-9AA15FCAB311}"/>
              </a:ext>
            </a:extLst>
          </p:cNvPr>
          <p:cNvSpPr txBox="1"/>
          <p:nvPr/>
        </p:nvSpPr>
        <p:spPr>
          <a:xfrm>
            <a:off x="1220249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9"/>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4" name="!!Red text BG 2">
            <a:extLst>
              <a:ext uri="{FF2B5EF4-FFF2-40B4-BE49-F238E27FC236}">
                <a16:creationId xmlns:a16="http://schemas.microsoft.com/office/drawing/2014/main" id="{54C42A67-A04B-D5DE-32A2-C2D1EF58F341}"/>
              </a:ext>
            </a:extLst>
          </p:cNvPr>
          <p:cNvSpPr/>
          <p:nvPr/>
        </p:nvSpPr>
        <p:spPr>
          <a:xfrm>
            <a:off x="4983526" y="2670556"/>
            <a:ext cx="4526217"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2">
            <a:extLst>
              <a:ext uri="{FF2B5EF4-FFF2-40B4-BE49-F238E27FC236}">
                <a16:creationId xmlns:a16="http://schemas.microsoft.com/office/drawing/2014/main" id="{B6338026-D12E-950E-207D-146C5AB59122}"/>
              </a:ext>
            </a:extLst>
          </p:cNvPr>
          <p:cNvSpPr txBox="1"/>
          <p:nvPr/>
        </p:nvSpPr>
        <p:spPr>
          <a:xfrm>
            <a:off x="5172153" y="2863859"/>
            <a:ext cx="4206247"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r>
              <a:rPr lang="en-US" sz="2000" dirty="0">
                <a:solidFill>
                  <a:srgbClr val="C00000"/>
                </a:solidFill>
                <a:latin typeface="Segoe Print" panose="02000600000000000000" pitchFamily="2" charset="0"/>
              </a:rPr>
              <a:t> you can travel backwards through the phases!</a:t>
            </a:r>
          </a:p>
        </p:txBody>
      </p:sp>
    </p:spTree>
    <p:extLst>
      <p:ext uri="{BB962C8B-B14F-4D97-AF65-F5344CB8AC3E}">
        <p14:creationId xmlns:p14="http://schemas.microsoft.com/office/powerpoint/2010/main" val="34592345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EDD8AD1-2A30-35BC-267E-35AB685AEC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20386" y="2162869"/>
            <a:ext cx="4738114" cy="4738114"/>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5"/>
          <a:stretch>
            <a:fillRect/>
          </a:stretch>
        </p:blipFill>
        <p:spPr>
          <a:xfrm>
            <a:off x="12032493" y="6896100"/>
            <a:ext cx="1874007" cy="1409700"/>
          </a:xfrm>
          <a:prstGeom prst="rect">
            <a:avLst/>
          </a:prstGeom>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4" name="Picture 2">
            <a:extLst>
              <a:ext uri="{FF2B5EF4-FFF2-40B4-BE49-F238E27FC236}">
                <a16:creationId xmlns:a16="http://schemas.microsoft.com/office/drawing/2014/main" id="{778CE6BE-CF88-8B15-00C4-D39E94A67A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9706" y="6873240"/>
            <a:ext cx="1435344" cy="1196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6875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47219"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4392284"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493750"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309684"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2580856" y="1949185"/>
            <a:ext cx="885433"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endParaRPr lang="en-US" sz="2000" dirty="0">
              <a:solidFill>
                <a:srgbClr val="C00000"/>
              </a:solidFill>
              <a:latin typeface="Segoe Print" panose="02000600000000000000" pitchFamily="2" charset="0"/>
            </a:endParaRP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73197" y="2463663"/>
            <a:ext cx="1156606" cy="4386792"/>
          </a:xfrm>
          <a:prstGeom prst="rect">
            <a:avLst/>
          </a:prstGeom>
        </p:spPr>
      </p:pic>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2346897" y="1667256"/>
            <a:ext cx="2298151" cy="3581400"/>
          </a:xfrm>
          <a:prstGeom prst="rect">
            <a:avLst/>
          </a:prstGeom>
        </p:spPr>
      </p:pic>
      <p:pic>
        <p:nvPicPr>
          <p:cNvPr id="9" name="!!MBI">
            <a:extLst>
              <a:ext uri="{FF2B5EF4-FFF2-40B4-BE49-F238E27FC236}">
                <a16:creationId xmlns:a16="http://schemas.microsoft.com/office/drawing/2014/main" id="{FCF21EAE-1332-1446-58D9-A235ABF2C8D7}"/>
              </a:ext>
            </a:extLst>
          </p:cNvPr>
          <p:cNvPicPr>
            <a:picLocks noChangeAspect="1"/>
          </p:cNvPicPr>
          <p:nvPr/>
        </p:nvPicPr>
        <p:blipFill>
          <a:blip r:embed="rId8"/>
          <a:stretch>
            <a:fillRect/>
          </a:stretch>
        </p:blipFill>
        <p:spPr>
          <a:xfrm>
            <a:off x="4191001" y="11044590"/>
            <a:ext cx="3859135" cy="4978400"/>
          </a:xfrm>
          <a:prstGeom prst="rect">
            <a:avLst/>
          </a:prstGeom>
        </p:spPr>
      </p:pic>
      <p:sp>
        <p:nvSpPr>
          <p:cNvPr id="15" name="!!MBI Title">
            <a:extLst>
              <a:ext uri="{FF2B5EF4-FFF2-40B4-BE49-F238E27FC236}">
                <a16:creationId xmlns:a16="http://schemas.microsoft.com/office/drawing/2014/main" id="{C2DD3E09-4DC1-3D53-B73D-E16F9DEF5B3A}"/>
              </a:ext>
            </a:extLst>
          </p:cNvPr>
          <p:cNvSpPr txBox="1"/>
          <p:nvPr/>
        </p:nvSpPr>
        <p:spPr>
          <a:xfrm>
            <a:off x="3347129" y="685435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pic>
        <p:nvPicPr>
          <p:cNvPr id="2" name="!!North">
            <a:extLst>
              <a:ext uri="{FF2B5EF4-FFF2-40B4-BE49-F238E27FC236}">
                <a16:creationId xmlns:a16="http://schemas.microsoft.com/office/drawing/2014/main" id="{C746264B-76F6-BBAA-C5C1-202E543BFEEA}"/>
              </a:ext>
            </a:extLst>
          </p:cNvPr>
          <p:cNvPicPr>
            <a:picLocks noChangeAspect="1"/>
          </p:cNvPicPr>
          <p:nvPr/>
        </p:nvPicPr>
        <p:blipFill>
          <a:blip r:embed="rId9"/>
          <a:stretch>
            <a:fillRect/>
          </a:stretch>
        </p:blipFill>
        <p:spPr>
          <a:xfrm>
            <a:off x="7807280" y="2144971"/>
            <a:ext cx="2956306" cy="4359085"/>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10"/>
          <a:stretch>
            <a:fillRect/>
          </a:stretch>
        </p:blipFill>
        <p:spPr>
          <a:xfrm>
            <a:off x="7875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0435"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289565"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4" name="!!Freudenberger">
            <a:extLst>
              <a:ext uri="{FF2B5EF4-FFF2-40B4-BE49-F238E27FC236}">
                <a16:creationId xmlns:a16="http://schemas.microsoft.com/office/drawing/2014/main" id="{3F92DA15-9940-792A-C605-9E383608453B}"/>
              </a:ext>
            </a:extLst>
          </p:cNvPr>
          <p:cNvSpPr txBox="1"/>
          <p:nvPr/>
        </p:nvSpPr>
        <p:spPr>
          <a:xfrm>
            <a:off x="6096000"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12 stages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1"/>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7" name="!!Pie">
            <a:extLst>
              <a:ext uri="{FF2B5EF4-FFF2-40B4-BE49-F238E27FC236}">
                <a16:creationId xmlns:a16="http://schemas.microsoft.com/office/drawing/2014/main" id="{0A711136-15EA-CC8F-18D2-A813E63A77E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28555" y="1944916"/>
            <a:ext cx="5323269" cy="4623920"/>
          </a:xfrm>
          <a:prstGeom prst="rect">
            <a:avLst/>
          </a:prstGeom>
          <a:solidFill>
            <a:schemeClr val="bg2"/>
          </a:solidFill>
        </p:spPr>
      </p:pic>
    </p:spTree>
    <p:extLst>
      <p:ext uri="{BB962C8B-B14F-4D97-AF65-F5344CB8AC3E}">
        <p14:creationId xmlns:p14="http://schemas.microsoft.com/office/powerpoint/2010/main" val="42731852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Exhaust">
            <a:extLst>
              <a:ext uri="{FF2B5EF4-FFF2-40B4-BE49-F238E27FC236}">
                <a16:creationId xmlns:a16="http://schemas.microsoft.com/office/drawing/2014/main" id="{C199015B-1D47-EA69-ECA9-5173CE74A14E}"/>
              </a:ext>
            </a:extLst>
          </p:cNvPr>
          <p:cNvPicPr>
            <a:picLocks noChangeAspect="1" noChangeArrowheads="1"/>
          </p:cNvPicPr>
          <p:nvPr/>
        </p:nvPicPr>
        <p:blipFill>
          <a:blip r:embed="rId3">
            <a:lum bright="70000" contrast="-70000"/>
            <a:alphaModFix amt="50000"/>
            <a:extLst>
              <a:ext uri="{28A0092B-C50C-407E-A947-70E740481C1C}">
                <a14:useLocalDpi xmlns:a14="http://schemas.microsoft.com/office/drawing/2010/main" val="0"/>
              </a:ext>
            </a:extLst>
          </a:blip>
          <a:srcRect/>
          <a:stretch/>
        </p:blipFill>
        <p:spPr bwMode="auto">
          <a:xfrm>
            <a:off x="1250314" y="7520080"/>
            <a:ext cx="2090422" cy="3175248"/>
          </a:xfrm>
          <a:prstGeom prst="rect">
            <a:avLst/>
          </a:prstGeom>
          <a:noFill/>
          <a:extLst>
            <a:ext uri="{909E8E84-426E-40DD-AFC4-6F175D3DCCD1}">
              <a14:hiddenFill xmlns:a14="http://schemas.microsoft.com/office/drawing/2010/main">
                <a:solidFill>
                  <a:srgbClr val="FFFFFF"/>
                </a:solidFill>
              </a14:hiddenFill>
            </a:ext>
          </a:extLst>
        </p:spPr>
      </p:pic>
      <p:pic>
        <p:nvPicPr>
          <p:cNvPr id="28" name="!!Cynic">
            <a:extLst>
              <a:ext uri="{FF2B5EF4-FFF2-40B4-BE49-F238E27FC236}">
                <a16:creationId xmlns:a16="http://schemas.microsoft.com/office/drawing/2014/main" id="{E259EF78-5555-1908-5CAE-DC673638D24F}"/>
              </a:ext>
            </a:extLst>
          </p:cNvPr>
          <p:cNvPicPr>
            <a:picLocks noChangeAspect="1" noChangeArrowheads="1"/>
          </p:cNvPicPr>
          <p:nvPr/>
        </p:nvPicPr>
        <p:blipFill>
          <a:blip r:embed="rId4">
            <a:alphaModFix amt="50000"/>
            <a:lum bright="70000" contrast="-70000"/>
            <a:extLst>
              <a:ext uri="{28A0092B-C50C-407E-A947-70E740481C1C}">
                <a14:useLocalDpi xmlns:a14="http://schemas.microsoft.com/office/drawing/2010/main" val="0"/>
              </a:ext>
            </a:extLst>
          </a:blip>
          <a:srcRect/>
          <a:stretch/>
        </p:blipFill>
        <p:spPr bwMode="auto">
          <a:xfrm>
            <a:off x="4567505" y="7610124"/>
            <a:ext cx="3039424" cy="3039424"/>
          </a:xfrm>
          <a:prstGeom prst="rect">
            <a:avLst/>
          </a:prstGeom>
          <a:noFill/>
          <a:extLst>
            <a:ext uri="{909E8E84-426E-40DD-AFC4-6F175D3DCCD1}">
              <a14:hiddenFill xmlns:a14="http://schemas.microsoft.com/office/drawing/2010/main">
                <a:solidFill>
                  <a:srgbClr val="FFFFFF"/>
                </a:solidFill>
              </a14:hiddenFill>
            </a:ext>
          </a:extLst>
        </p:spPr>
      </p:pic>
      <p:pic>
        <p:nvPicPr>
          <p:cNvPr id="29" name="!!Efficacy">
            <a:extLst>
              <a:ext uri="{FF2B5EF4-FFF2-40B4-BE49-F238E27FC236}">
                <a16:creationId xmlns:a16="http://schemas.microsoft.com/office/drawing/2014/main" id="{E515D167-E322-26AA-F7B3-9B8F4D310D3D}"/>
              </a:ext>
            </a:extLst>
          </p:cNvPr>
          <p:cNvPicPr>
            <a:picLocks noChangeAspect="1" noChangeArrowheads="1"/>
          </p:cNvPicPr>
          <p:nvPr/>
        </p:nvPicPr>
        <p:blipFill>
          <a:blip r:embed="rId5">
            <a:lum bright="70000" contrast="-70000"/>
            <a:alphaModFix amt="50000"/>
            <a:extLst>
              <a:ext uri="{28A0092B-C50C-407E-A947-70E740481C1C}">
                <a14:useLocalDpi xmlns:a14="http://schemas.microsoft.com/office/drawing/2010/main" val="0"/>
              </a:ext>
            </a:extLst>
          </a:blip>
          <a:srcRect/>
          <a:stretch/>
        </p:blipFill>
        <p:spPr bwMode="auto">
          <a:xfrm>
            <a:off x="8314949" y="747049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1BCAAD1A-3419-35D6-6DD9-8BCAA2A37228}"/>
              </a:ext>
            </a:extLst>
          </p:cNvPr>
          <p:cNvSpPr txBox="1"/>
          <p:nvPr/>
        </p:nvSpPr>
        <p:spPr>
          <a:xfrm>
            <a:off x="4851895" y="6858000"/>
            <a:ext cx="6095999" cy="830997"/>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a:t>
            </a:r>
            <a:br>
              <a:rPr lang="en-US" sz="2400" dirty="0">
                <a:solidFill>
                  <a:srgbClr val="2D3E50"/>
                </a:solidFill>
                <a:latin typeface="Roboto Light" panose="02000000000000000000" pitchFamily="2" charset="0"/>
                <a:ea typeface="Roboto Light" panose="02000000000000000000" pitchFamily="2" charset="0"/>
              </a:rPr>
            </a:br>
            <a:r>
              <a:rPr lang="en-US" sz="2400"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5056D9F3-33B2-81FB-2560-0DCC7F0541F5}"/>
              </a:ext>
            </a:extLst>
          </p:cNvPr>
          <p:cNvSpPr txBox="1"/>
          <p:nvPr/>
        </p:nvSpPr>
        <p:spPr>
          <a:xfrm>
            <a:off x="3047999" y="7149121"/>
            <a:ext cx="60959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24" name="!!MBI 1">
            <a:extLst>
              <a:ext uri="{FF2B5EF4-FFF2-40B4-BE49-F238E27FC236}">
                <a16:creationId xmlns:a16="http://schemas.microsoft.com/office/drawing/2014/main" id="{4E832000-B2F3-DC79-EC24-0B7812F69FFF}"/>
              </a:ext>
            </a:extLst>
          </p:cNvPr>
          <p:cNvSpPr txBox="1"/>
          <p:nvPr/>
        </p:nvSpPr>
        <p:spPr>
          <a:xfrm>
            <a:off x="1657350" y="6854561"/>
            <a:ext cx="60959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364675"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1619610"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518144"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702210"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3431038" y="1949185"/>
            <a:ext cx="885433"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endParaRPr lang="en-US" sz="2000" dirty="0">
              <a:solidFill>
                <a:srgbClr val="C00000"/>
              </a:solidFill>
              <a:latin typeface="Segoe Print" panose="02000600000000000000" pitchFamily="2" charset="0"/>
            </a:endParaRP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838697" y="2463663"/>
            <a:ext cx="1156606" cy="4386792"/>
          </a:xfrm>
          <a:prstGeom prst="rect">
            <a:avLst/>
          </a:prstGeom>
        </p:spPr>
      </p:pic>
      <p:pic>
        <p:nvPicPr>
          <p:cNvPr id="2" name="!!North">
            <a:extLst>
              <a:ext uri="{FF2B5EF4-FFF2-40B4-BE49-F238E27FC236}">
                <a16:creationId xmlns:a16="http://schemas.microsoft.com/office/drawing/2014/main" id="{C746264B-76F6-BBAA-C5C1-202E543BFEEA}"/>
              </a:ext>
            </a:extLst>
          </p:cNvPr>
          <p:cNvPicPr>
            <a:picLocks noChangeAspect="1"/>
          </p:cNvPicPr>
          <p:nvPr/>
        </p:nvPicPr>
        <p:blipFill>
          <a:blip r:embed="rId10"/>
          <a:stretch>
            <a:fillRect/>
          </a:stretch>
        </p:blipFill>
        <p:spPr>
          <a:xfrm>
            <a:off x="14071423" y="2144971"/>
            <a:ext cx="2956306" cy="4359085"/>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11"/>
          <a:stretch>
            <a:fillRect/>
          </a:stretch>
        </p:blipFill>
        <p:spPr>
          <a:xfrm>
            <a:off x="-5933139"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6032329"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5722329"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12"/>
          <a:stretch>
            <a:fillRect/>
          </a:stretch>
        </p:blipFill>
        <p:spPr>
          <a:xfrm>
            <a:off x="4191001" y="1879600"/>
            <a:ext cx="3859135" cy="4978400"/>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4" name="!!Freudenberger">
            <a:extLst>
              <a:ext uri="{FF2B5EF4-FFF2-40B4-BE49-F238E27FC236}">
                <a16:creationId xmlns:a16="http://schemas.microsoft.com/office/drawing/2014/main" id="{3F92DA15-9940-792A-C605-9E383608453B}"/>
              </a:ext>
            </a:extLst>
          </p:cNvPr>
          <p:cNvSpPr txBox="1"/>
          <p:nvPr/>
        </p:nvSpPr>
        <p:spPr>
          <a:xfrm>
            <a:off x="1236014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7" name="!!Pie">
            <a:extLst>
              <a:ext uri="{FF2B5EF4-FFF2-40B4-BE49-F238E27FC236}">
                <a16:creationId xmlns:a16="http://schemas.microsoft.com/office/drawing/2014/main" id="{0A711136-15EA-CC8F-18D2-A813E63A77E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692698" y="1944916"/>
            <a:ext cx="5323269" cy="4623920"/>
          </a:xfrm>
          <a:prstGeom prst="rect">
            <a:avLst/>
          </a:prstGeom>
          <a:solidFill>
            <a:schemeClr val="bg2"/>
          </a:solidFill>
        </p:spPr>
      </p:pic>
    </p:spTree>
    <p:extLst>
      <p:ext uri="{BB962C8B-B14F-4D97-AF65-F5344CB8AC3E}">
        <p14:creationId xmlns:p14="http://schemas.microsoft.com/office/powerpoint/2010/main" val="4002372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3411473" y="1840251"/>
            <a:ext cx="5365571"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Feelings related to work, not symptoms</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6953250"/>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a:off x="6094259" y="2240361"/>
            <a:ext cx="1741"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grpSp>
        <p:nvGrpSpPr>
          <p:cNvPr id="33" name="!!Cynic box">
            <a:extLst>
              <a:ext uri="{FF2B5EF4-FFF2-40B4-BE49-F238E27FC236}">
                <a16:creationId xmlns:a16="http://schemas.microsoft.com/office/drawing/2014/main" id="{2F709C58-5068-867E-019B-6E58DE840F69}"/>
              </a:ext>
            </a:extLst>
          </p:cNvPr>
          <p:cNvGrpSpPr/>
          <p:nvPr/>
        </p:nvGrpSpPr>
        <p:grpSpPr>
          <a:xfrm>
            <a:off x="4238493" y="6943725"/>
            <a:ext cx="3350128" cy="1695450"/>
            <a:chOff x="3491214" y="4700420"/>
            <a:chExt cx="3350128" cy="1695450"/>
          </a:xfrm>
        </p:grpSpPr>
        <p:sp>
          <p:nvSpPr>
            <p:cNvPr id="34" name="Rectangle 33">
              <a:extLst>
                <a:ext uri="{FF2B5EF4-FFF2-40B4-BE49-F238E27FC236}">
                  <a16:creationId xmlns:a16="http://schemas.microsoft.com/office/drawing/2014/main" id="{D23503A7-2A3C-0EE4-38FD-16B0D310F69F}"/>
                </a:ext>
              </a:extLst>
            </p:cNvPr>
            <p:cNvSpPr/>
            <p:nvPr/>
          </p:nvSpPr>
          <p:spPr>
            <a:xfrm>
              <a:off x="3491214" y="4700420"/>
              <a:ext cx="3350128"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Arrow: Left-Right 34">
              <a:extLst>
                <a:ext uri="{FF2B5EF4-FFF2-40B4-BE49-F238E27FC236}">
                  <a16:creationId xmlns:a16="http://schemas.microsoft.com/office/drawing/2014/main" id="{1156173E-D5DD-02FA-C7F8-A3247FF86C3E}"/>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5B13C315-D98E-B0EB-3B9D-C9382E01CEAD}"/>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37" name="TextBox 36">
              <a:extLst>
                <a:ext uri="{FF2B5EF4-FFF2-40B4-BE49-F238E27FC236}">
                  <a16:creationId xmlns:a16="http://schemas.microsoft.com/office/drawing/2014/main" id="{2C998606-7F8B-73A3-D140-1AA07971FCAF}"/>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spTree>
    <p:extLst>
      <p:ext uri="{BB962C8B-B14F-4D97-AF65-F5344CB8AC3E}">
        <p14:creationId xmlns:p14="http://schemas.microsoft.com/office/powerpoint/2010/main" val="2829971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89069"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on a spectrum</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5267325"/>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Cynic box">
            <a:extLst>
              <a:ext uri="{FF2B5EF4-FFF2-40B4-BE49-F238E27FC236}">
                <a16:creationId xmlns:a16="http://schemas.microsoft.com/office/drawing/2014/main" id="{FCC80D68-4278-7FA2-8FDB-2F8F3FD97F23}"/>
              </a:ext>
            </a:extLst>
          </p:cNvPr>
          <p:cNvGrpSpPr/>
          <p:nvPr/>
        </p:nvGrpSpPr>
        <p:grpSpPr>
          <a:xfrm>
            <a:off x="4238493" y="6962775"/>
            <a:ext cx="3543124" cy="1695450"/>
            <a:chOff x="3491214" y="4700420"/>
            <a:chExt cx="3543124" cy="1695450"/>
          </a:xfrm>
        </p:grpSpPr>
        <p:sp>
          <p:nvSpPr>
            <p:cNvPr id="29" name="Rectangle 28">
              <a:extLst>
                <a:ext uri="{FF2B5EF4-FFF2-40B4-BE49-F238E27FC236}">
                  <a16:creationId xmlns:a16="http://schemas.microsoft.com/office/drawing/2014/main" id="{96602B14-96EC-1786-FF8C-B581F90F0166}"/>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rrow: Left-Right 29">
              <a:extLst>
                <a:ext uri="{FF2B5EF4-FFF2-40B4-BE49-F238E27FC236}">
                  <a16:creationId xmlns:a16="http://schemas.microsoft.com/office/drawing/2014/main" id="{84F5FB27-951B-D447-0AB9-DDEAD1F4B827}"/>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8BBD7F3-56AA-2F92-6D13-475DE8153467}"/>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32" name="TextBox 31">
              <a:extLst>
                <a:ext uri="{FF2B5EF4-FFF2-40B4-BE49-F238E27FC236}">
                  <a16:creationId xmlns:a16="http://schemas.microsoft.com/office/drawing/2014/main" id="{22FC602F-A65A-8E44-DF71-17DE6A03F335}"/>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flipH="1">
            <a:off x="6096000" y="2240361"/>
            <a:ext cx="608"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022627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89069"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on a spectrum</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5267325"/>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Cynic box">
            <a:extLst>
              <a:ext uri="{FF2B5EF4-FFF2-40B4-BE49-F238E27FC236}">
                <a16:creationId xmlns:a16="http://schemas.microsoft.com/office/drawing/2014/main" id="{0981EC38-5EBC-696C-E565-5A9FAD1628EA}"/>
              </a:ext>
            </a:extLst>
          </p:cNvPr>
          <p:cNvGrpSpPr/>
          <p:nvPr/>
        </p:nvGrpSpPr>
        <p:grpSpPr>
          <a:xfrm>
            <a:off x="4238493" y="5248275"/>
            <a:ext cx="3543124" cy="1695450"/>
            <a:chOff x="3491214" y="4700420"/>
            <a:chExt cx="3543124" cy="1695450"/>
          </a:xfrm>
        </p:grpSpPr>
        <p:sp>
          <p:nvSpPr>
            <p:cNvPr id="34" name="Rectangle 33">
              <a:extLst>
                <a:ext uri="{FF2B5EF4-FFF2-40B4-BE49-F238E27FC236}">
                  <a16:creationId xmlns:a16="http://schemas.microsoft.com/office/drawing/2014/main" id="{3F37726B-BE6A-4EDD-5CFA-1F97D0BDB214}"/>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Arrow: Left-Right 34">
              <a:extLst>
                <a:ext uri="{FF2B5EF4-FFF2-40B4-BE49-F238E27FC236}">
                  <a16:creationId xmlns:a16="http://schemas.microsoft.com/office/drawing/2014/main" id="{34B315E3-6DE6-88CD-CE60-13C38E9F449A}"/>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03A2408C-3D10-6A38-D8DF-F70047287594}"/>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37" name="TextBox 36">
              <a:extLst>
                <a:ext uri="{FF2B5EF4-FFF2-40B4-BE49-F238E27FC236}">
                  <a16:creationId xmlns:a16="http://schemas.microsoft.com/office/drawing/2014/main" id="{95E26BCF-5FAF-E054-737B-5DB3FEC6DA4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flipH="1">
            <a:off x="6096000" y="2240361"/>
            <a:ext cx="608"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grpSp>
        <p:nvGrpSpPr>
          <p:cNvPr id="28" name="!!Efficacy box">
            <a:extLst>
              <a:ext uri="{FF2B5EF4-FFF2-40B4-BE49-F238E27FC236}">
                <a16:creationId xmlns:a16="http://schemas.microsoft.com/office/drawing/2014/main" id="{D69E549A-7441-37AB-E9D4-2806C895C691}"/>
              </a:ext>
            </a:extLst>
          </p:cNvPr>
          <p:cNvGrpSpPr/>
          <p:nvPr/>
        </p:nvGrpSpPr>
        <p:grpSpPr>
          <a:xfrm>
            <a:off x="8274244" y="6934200"/>
            <a:ext cx="3300345" cy="1695450"/>
            <a:chOff x="3540997" y="4700420"/>
            <a:chExt cx="3300345" cy="1695450"/>
          </a:xfrm>
        </p:grpSpPr>
        <p:sp>
          <p:nvSpPr>
            <p:cNvPr id="29" name="Rectangle 28">
              <a:extLst>
                <a:ext uri="{FF2B5EF4-FFF2-40B4-BE49-F238E27FC236}">
                  <a16:creationId xmlns:a16="http://schemas.microsoft.com/office/drawing/2014/main" id="{2A00FACE-C5D6-F434-6752-C20B1873EF54}"/>
                </a:ext>
              </a:extLst>
            </p:cNvPr>
            <p:cNvSpPr/>
            <p:nvPr/>
          </p:nvSpPr>
          <p:spPr>
            <a:xfrm>
              <a:off x="3540997" y="4700420"/>
              <a:ext cx="3300345"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rrow: Left-Right 29">
              <a:extLst>
                <a:ext uri="{FF2B5EF4-FFF2-40B4-BE49-F238E27FC236}">
                  <a16:creationId xmlns:a16="http://schemas.microsoft.com/office/drawing/2014/main" id="{659B253B-AA20-30CC-4632-4CD066ADCD24}"/>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527DB05-D51E-B503-A071-8377B7772307}"/>
                </a:ext>
              </a:extLst>
            </p:cNvPr>
            <p:cNvSpPr txBox="1"/>
            <p:nvPr/>
          </p:nvSpPr>
          <p:spPr>
            <a:xfrm>
              <a:off x="3738863"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I’m not good at my job</a:t>
              </a:r>
            </a:p>
          </p:txBody>
        </p:sp>
        <p:sp>
          <p:nvSpPr>
            <p:cNvPr id="32" name="TextBox 31">
              <a:extLst>
                <a:ext uri="{FF2B5EF4-FFF2-40B4-BE49-F238E27FC236}">
                  <a16:creationId xmlns:a16="http://schemas.microsoft.com/office/drawing/2014/main" id="{6C7E422A-01D8-10C7-9DC3-6B5249262AFD}"/>
                </a:ext>
              </a:extLst>
            </p:cNvPr>
            <p:cNvSpPr txBox="1"/>
            <p:nvPr/>
          </p:nvSpPr>
          <p:spPr>
            <a:xfrm>
              <a:off x="550899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 make a difference</a:t>
              </a:r>
            </a:p>
          </p:txBody>
        </p:sp>
      </p:grpSp>
    </p:spTree>
    <p:extLst>
      <p:ext uri="{BB962C8B-B14F-4D97-AF65-F5344CB8AC3E}">
        <p14:creationId xmlns:p14="http://schemas.microsoft.com/office/powerpoint/2010/main" val="89750435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89069"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on a spectrum</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5267325"/>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Cynic box">
            <a:extLst>
              <a:ext uri="{FF2B5EF4-FFF2-40B4-BE49-F238E27FC236}">
                <a16:creationId xmlns:a16="http://schemas.microsoft.com/office/drawing/2014/main" id="{63529857-EF11-BAEE-924D-94FE9797894E}"/>
              </a:ext>
            </a:extLst>
          </p:cNvPr>
          <p:cNvGrpSpPr/>
          <p:nvPr/>
        </p:nvGrpSpPr>
        <p:grpSpPr>
          <a:xfrm>
            <a:off x="4238493" y="5248275"/>
            <a:ext cx="3543124" cy="1695450"/>
            <a:chOff x="3491214" y="4700420"/>
            <a:chExt cx="3543124" cy="1695450"/>
          </a:xfrm>
        </p:grpSpPr>
        <p:sp>
          <p:nvSpPr>
            <p:cNvPr id="8" name="Rectangle 7">
              <a:extLst>
                <a:ext uri="{FF2B5EF4-FFF2-40B4-BE49-F238E27FC236}">
                  <a16:creationId xmlns:a16="http://schemas.microsoft.com/office/drawing/2014/main" id="{97A55630-E0B9-69FA-FB81-7AE8368D1C09}"/>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Left-Right 10">
              <a:extLst>
                <a:ext uri="{FF2B5EF4-FFF2-40B4-BE49-F238E27FC236}">
                  <a16:creationId xmlns:a16="http://schemas.microsoft.com/office/drawing/2014/main" id="{FD2F1A9D-69E6-8A10-C10D-99D919BDDA02}"/>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AC43BCB-748D-9AF9-BF6A-DE1C6EC923E8}"/>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13" name="TextBox 12">
              <a:extLst>
                <a:ext uri="{FF2B5EF4-FFF2-40B4-BE49-F238E27FC236}">
                  <a16:creationId xmlns:a16="http://schemas.microsoft.com/office/drawing/2014/main" id="{2566972B-6C4B-4B98-CF31-225750C76D39}"/>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Efficacy box">
            <a:extLst>
              <a:ext uri="{FF2B5EF4-FFF2-40B4-BE49-F238E27FC236}">
                <a16:creationId xmlns:a16="http://schemas.microsoft.com/office/drawing/2014/main" id="{4D466ED2-A0C0-1924-BB5E-BDF9E5B6B392}"/>
              </a:ext>
            </a:extLst>
          </p:cNvPr>
          <p:cNvGrpSpPr/>
          <p:nvPr/>
        </p:nvGrpSpPr>
        <p:grpSpPr>
          <a:xfrm>
            <a:off x="8274244" y="5248275"/>
            <a:ext cx="3300345" cy="1695450"/>
            <a:chOff x="3540997" y="4700420"/>
            <a:chExt cx="3300345" cy="1695450"/>
          </a:xfrm>
        </p:grpSpPr>
        <p:sp>
          <p:nvSpPr>
            <p:cNvPr id="34" name="Rectangle 33">
              <a:extLst>
                <a:ext uri="{FF2B5EF4-FFF2-40B4-BE49-F238E27FC236}">
                  <a16:creationId xmlns:a16="http://schemas.microsoft.com/office/drawing/2014/main" id="{231872CF-6C28-3E0A-A06D-19B53211DB73}"/>
                </a:ext>
              </a:extLst>
            </p:cNvPr>
            <p:cNvSpPr/>
            <p:nvPr/>
          </p:nvSpPr>
          <p:spPr>
            <a:xfrm>
              <a:off x="3540997" y="4700420"/>
              <a:ext cx="3300345"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Arrow: Left-Right 34">
              <a:extLst>
                <a:ext uri="{FF2B5EF4-FFF2-40B4-BE49-F238E27FC236}">
                  <a16:creationId xmlns:a16="http://schemas.microsoft.com/office/drawing/2014/main" id="{581001CA-40F7-B4D0-4453-23C759001906}"/>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18E9A136-055C-2970-8933-A9488FA30BA3}"/>
                </a:ext>
              </a:extLst>
            </p:cNvPr>
            <p:cNvSpPr txBox="1"/>
            <p:nvPr/>
          </p:nvSpPr>
          <p:spPr>
            <a:xfrm>
              <a:off x="3738863"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I’m not good at my job</a:t>
              </a:r>
            </a:p>
          </p:txBody>
        </p:sp>
        <p:sp>
          <p:nvSpPr>
            <p:cNvPr id="37" name="TextBox 36">
              <a:extLst>
                <a:ext uri="{FF2B5EF4-FFF2-40B4-BE49-F238E27FC236}">
                  <a16:creationId xmlns:a16="http://schemas.microsoft.com/office/drawing/2014/main" id="{A445EA48-22E6-6813-D83D-74DF4262EBD2}"/>
                </a:ext>
              </a:extLst>
            </p:cNvPr>
            <p:cNvSpPr txBox="1"/>
            <p:nvPr/>
          </p:nvSpPr>
          <p:spPr>
            <a:xfrm>
              <a:off x="550899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 make a difference</a:t>
              </a:r>
            </a:p>
          </p:txBody>
        </p:sp>
      </p:grpSp>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flipH="1">
            <a:off x="6096000" y="2240361"/>
            <a:ext cx="608"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401793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Veng">
            <a:extLst>
              <a:ext uri="{FF2B5EF4-FFF2-40B4-BE49-F238E27FC236}">
                <a16:creationId xmlns:a16="http://schemas.microsoft.com/office/drawing/2014/main" id="{C12D38E3-0FD5-135B-1878-82C451B9C501}"/>
              </a:ext>
            </a:extLst>
          </p:cNvPr>
          <p:cNvPicPr>
            <a:picLocks noChangeAspect="1"/>
          </p:cNvPicPr>
          <p:nvPr/>
        </p:nvPicPr>
        <p:blipFill>
          <a:blip r:embed="rId3"/>
          <a:stretch>
            <a:fillRect/>
          </a:stretch>
        </p:blipFill>
        <p:spPr>
          <a:xfrm>
            <a:off x="9032455" y="1773073"/>
            <a:ext cx="2298151" cy="3581400"/>
          </a:xfrm>
          <a:prstGeom prst="rect">
            <a:avLst/>
          </a:prstGeom>
        </p:spPr>
      </p:pic>
      <p:pic>
        <p:nvPicPr>
          <p:cNvPr id="38" name="Picture 37">
            <a:extLst>
              <a:ext uri="{FF2B5EF4-FFF2-40B4-BE49-F238E27FC236}">
                <a16:creationId xmlns:a16="http://schemas.microsoft.com/office/drawing/2014/main" id="{6D41B690-FC2C-CCC2-10C6-3180B99AF699}"/>
              </a:ext>
            </a:extLst>
          </p:cNvPr>
          <p:cNvPicPr>
            <a:picLocks noChangeAspect="1"/>
          </p:cNvPicPr>
          <p:nvPr/>
        </p:nvPicPr>
        <p:blipFill>
          <a:blip r:embed="rId4"/>
          <a:stretch>
            <a:fillRect/>
          </a:stretch>
        </p:blipFill>
        <p:spPr>
          <a:xfrm>
            <a:off x="8642570" y="4545267"/>
            <a:ext cx="2972083" cy="2214672"/>
          </a:xfrm>
          <a:prstGeom prst="rect">
            <a:avLst/>
          </a:prstGeom>
        </p:spPr>
      </p:pic>
      <p:pic>
        <p:nvPicPr>
          <p:cNvPr id="39" name="!!North">
            <a:extLst>
              <a:ext uri="{FF2B5EF4-FFF2-40B4-BE49-F238E27FC236}">
                <a16:creationId xmlns:a16="http://schemas.microsoft.com/office/drawing/2014/main" id="{FA4613BD-0D74-32D4-BF16-AE23C62D7751}"/>
              </a:ext>
            </a:extLst>
          </p:cNvPr>
          <p:cNvPicPr>
            <a:picLocks noChangeAspect="1"/>
          </p:cNvPicPr>
          <p:nvPr/>
        </p:nvPicPr>
        <p:blipFill>
          <a:blip r:embed="rId5"/>
          <a:stretch>
            <a:fillRect/>
          </a:stretch>
        </p:blipFill>
        <p:spPr>
          <a:xfrm>
            <a:off x="4885678" y="1792182"/>
            <a:ext cx="2428885" cy="3581400"/>
          </a:xfrm>
          <a:prstGeom prst="rect">
            <a:avLst/>
          </a:prstGeom>
        </p:spPr>
      </p:pic>
      <p:pic>
        <p:nvPicPr>
          <p:cNvPr id="40" name="!!Pie">
            <a:extLst>
              <a:ext uri="{FF2B5EF4-FFF2-40B4-BE49-F238E27FC236}">
                <a16:creationId xmlns:a16="http://schemas.microsoft.com/office/drawing/2014/main" id="{F28D9C2D-8365-C0A2-1BA4-94AF2F1968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562256" y="4199437"/>
            <a:ext cx="3067487" cy="2659706"/>
          </a:xfrm>
          <a:prstGeom prst="rect">
            <a:avLst/>
          </a:prstGeom>
          <a:noFill/>
        </p:spPr>
      </p:pic>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7">
            <a:lum bright="70000" contrast="-70000"/>
            <a:alphaModFix amt="30000"/>
            <a:extLst>
              <a:ext uri="{28A0092B-C50C-407E-A947-70E740481C1C}">
                <a14:useLocalDpi xmlns:a14="http://schemas.microsoft.com/office/drawing/2010/main" val="0"/>
              </a:ext>
            </a:extLst>
          </a:blip>
          <a:srcRect/>
          <a:stretch/>
        </p:blipFill>
        <p:spPr bwMode="auto">
          <a:xfrm>
            <a:off x="-3626486"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5267325"/>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8">
            <a:lum bright="70000" contrast="-70000"/>
            <a:alphaModFix amt="30000"/>
            <a:extLst>
              <a:ext uri="{28A0092B-C50C-407E-A947-70E740481C1C}">
                <a14:useLocalDpi xmlns:a14="http://schemas.microsoft.com/office/drawing/2010/main" val="0"/>
              </a:ext>
            </a:extLst>
          </a:blip>
          <a:srcRect/>
          <a:stretch/>
        </p:blipFill>
        <p:spPr bwMode="auto">
          <a:xfrm>
            <a:off x="4567505" y="80063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Cynic box">
            <a:extLst>
              <a:ext uri="{FF2B5EF4-FFF2-40B4-BE49-F238E27FC236}">
                <a16:creationId xmlns:a16="http://schemas.microsoft.com/office/drawing/2014/main" id="{63529857-EF11-BAEE-924D-94FE9797894E}"/>
              </a:ext>
            </a:extLst>
          </p:cNvPr>
          <p:cNvGrpSpPr/>
          <p:nvPr/>
        </p:nvGrpSpPr>
        <p:grpSpPr>
          <a:xfrm>
            <a:off x="4238493" y="9705975"/>
            <a:ext cx="3543124" cy="1695450"/>
            <a:chOff x="3491214" y="4700420"/>
            <a:chExt cx="3543124" cy="1695450"/>
          </a:xfrm>
        </p:grpSpPr>
        <p:sp>
          <p:nvSpPr>
            <p:cNvPr id="8" name="Rectangle 7">
              <a:extLst>
                <a:ext uri="{FF2B5EF4-FFF2-40B4-BE49-F238E27FC236}">
                  <a16:creationId xmlns:a16="http://schemas.microsoft.com/office/drawing/2014/main" id="{97A55630-E0B9-69FA-FB81-7AE8368D1C09}"/>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Left-Right 10">
              <a:extLst>
                <a:ext uri="{FF2B5EF4-FFF2-40B4-BE49-F238E27FC236}">
                  <a16:creationId xmlns:a16="http://schemas.microsoft.com/office/drawing/2014/main" id="{FD2F1A9D-69E6-8A10-C10D-99D919BDDA02}"/>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AC43BCB-748D-9AF9-BF6A-DE1C6EC923E8}"/>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13" name="TextBox 12">
              <a:extLst>
                <a:ext uri="{FF2B5EF4-FFF2-40B4-BE49-F238E27FC236}">
                  <a16:creationId xmlns:a16="http://schemas.microsoft.com/office/drawing/2014/main" id="{2566972B-6C4B-4B98-CF31-225750C76D39}"/>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9">
            <a:alphaModFix amt="30000"/>
            <a:lum bright="70000" contrast="-70000"/>
            <a:extLst>
              <a:ext uri="{28A0092B-C50C-407E-A947-70E740481C1C}">
                <a14:useLocalDpi xmlns:a14="http://schemas.microsoft.com/office/drawing/2010/main" val="0"/>
              </a:ext>
            </a:extLst>
          </a:blip>
          <a:srcRect/>
          <a:stretch/>
        </p:blipFill>
        <p:spPr bwMode="auto">
          <a:xfrm>
            <a:off x="130774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Efficacy box">
            <a:extLst>
              <a:ext uri="{FF2B5EF4-FFF2-40B4-BE49-F238E27FC236}">
                <a16:creationId xmlns:a16="http://schemas.microsoft.com/office/drawing/2014/main" id="{4D466ED2-A0C0-1924-BB5E-BDF9E5B6B392}"/>
              </a:ext>
            </a:extLst>
          </p:cNvPr>
          <p:cNvGrpSpPr/>
          <p:nvPr/>
        </p:nvGrpSpPr>
        <p:grpSpPr>
          <a:xfrm>
            <a:off x="13131994" y="5248275"/>
            <a:ext cx="3300345" cy="1695450"/>
            <a:chOff x="3540997" y="4700420"/>
            <a:chExt cx="3300345" cy="1695450"/>
          </a:xfrm>
        </p:grpSpPr>
        <p:sp>
          <p:nvSpPr>
            <p:cNvPr id="34" name="Rectangle 33">
              <a:extLst>
                <a:ext uri="{FF2B5EF4-FFF2-40B4-BE49-F238E27FC236}">
                  <a16:creationId xmlns:a16="http://schemas.microsoft.com/office/drawing/2014/main" id="{231872CF-6C28-3E0A-A06D-19B53211DB73}"/>
                </a:ext>
              </a:extLst>
            </p:cNvPr>
            <p:cNvSpPr/>
            <p:nvPr/>
          </p:nvSpPr>
          <p:spPr>
            <a:xfrm>
              <a:off x="3540997" y="4700420"/>
              <a:ext cx="3300345"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Arrow: Left-Right 34">
              <a:extLst>
                <a:ext uri="{FF2B5EF4-FFF2-40B4-BE49-F238E27FC236}">
                  <a16:creationId xmlns:a16="http://schemas.microsoft.com/office/drawing/2014/main" id="{581001CA-40F7-B4D0-4453-23C759001906}"/>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18E9A136-055C-2970-8933-A9488FA30BA3}"/>
                </a:ext>
              </a:extLst>
            </p:cNvPr>
            <p:cNvSpPr txBox="1"/>
            <p:nvPr/>
          </p:nvSpPr>
          <p:spPr>
            <a:xfrm>
              <a:off x="3738863"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I’m not good at my job</a:t>
              </a:r>
            </a:p>
          </p:txBody>
        </p:sp>
        <p:sp>
          <p:nvSpPr>
            <p:cNvPr id="37" name="TextBox 36">
              <a:extLst>
                <a:ext uri="{FF2B5EF4-FFF2-40B4-BE49-F238E27FC236}">
                  <a16:creationId xmlns:a16="http://schemas.microsoft.com/office/drawing/2014/main" id="{A445EA48-22E6-6813-D83D-74DF4262EBD2}"/>
                </a:ext>
              </a:extLst>
            </p:cNvPr>
            <p:cNvSpPr txBox="1"/>
            <p:nvPr/>
          </p:nvSpPr>
          <p:spPr>
            <a:xfrm>
              <a:off x="550899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 make a difference</a:t>
              </a:r>
            </a:p>
          </p:txBody>
        </p:sp>
      </p:grpSp>
      <p:pic>
        <p:nvPicPr>
          <p:cNvPr id="4" name="!!MBI Circle">
            <a:extLst>
              <a:ext uri="{FF2B5EF4-FFF2-40B4-BE49-F238E27FC236}">
                <a16:creationId xmlns:a16="http://schemas.microsoft.com/office/drawing/2014/main" id="{19E4C6C3-8B13-1D26-EA01-7FF021111CC9}"/>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835026" y="2254693"/>
            <a:ext cx="854131" cy="1077084"/>
          </a:xfrm>
          <a:prstGeom prst="rect">
            <a:avLst/>
          </a:prstGeom>
        </p:spPr>
      </p:pic>
      <p:pic>
        <p:nvPicPr>
          <p:cNvPr id="5" name="!!AWS Circle">
            <a:extLst>
              <a:ext uri="{FF2B5EF4-FFF2-40B4-BE49-F238E27FC236}">
                <a16:creationId xmlns:a16="http://schemas.microsoft.com/office/drawing/2014/main" id="{A521B941-C5F1-4CC2-E0CB-677BA33F979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835025" y="3130489"/>
            <a:ext cx="854131" cy="1077085"/>
          </a:xfrm>
          <a:prstGeom prst="rect">
            <a:avLst/>
          </a:prstGeom>
        </p:spPr>
      </p:pic>
      <p:sp>
        <p:nvSpPr>
          <p:cNvPr id="18" name="!!MBI 3">
            <a:extLst>
              <a:ext uri="{FF2B5EF4-FFF2-40B4-BE49-F238E27FC236}">
                <a16:creationId xmlns:a16="http://schemas.microsoft.com/office/drawing/2014/main" id="{A2889347-D726-5E23-9394-2D9173B72C96}"/>
              </a:ext>
            </a:extLst>
          </p:cNvPr>
          <p:cNvSpPr txBox="1"/>
          <p:nvPr/>
        </p:nvSpPr>
        <p:spPr>
          <a:xfrm>
            <a:off x="12230100" y="2344325"/>
            <a:ext cx="4724400" cy="830997"/>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a:t>
            </a:r>
            <a:br>
              <a:rPr lang="en-US" sz="2400" dirty="0">
                <a:solidFill>
                  <a:srgbClr val="2D3E50"/>
                </a:solidFill>
                <a:latin typeface="Roboto Light" panose="02000000000000000000" pitchFamily="2" charset="0"/>
                <a:ea typeface="Roboto Light" panose="02000000000000000000" pitchFamily="2" charset="0"/>
              </a:rPr>
            </a:br>
            <a:r>
              <a:rPr lang="en-US" sz="2400"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6974148"/>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4879411" y="2534825"/>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12"/>
          <a:stretch>
            <a:fillRect/>
          </a:stretch>
        </p:blipFill>
        <p:spPr>
          <a:xfrm>
            <a:off x="867774" y="1773073"/>
            <a:ext cx="2791497" cy="360111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3 models of burnout</a:t>
            </a:r>
          </a:p>
        </p:txBody>
      </p:sp>
      <p:sp>
        <p:nvSpPr>
          <p:cNvPr id="41" name="Rectangle 40">
            <a:extLst>
              <a:ext uri="{FF2B5EF4-FFF2-40B4-BE49-F238E27FC236}">
                <a16:creationId xmlns:a16="http://schemas.microsoft.com/office/drawing/2014/main" id="{E22AB3B0-DC0A-CF95-B730-3E2C6565D9F5}"/>
              </a:ext>
            </a:extLst>
          </p:cNvPr>
          <p:cNvSpPr/>
          <p:nvPr/>
        </p:nvSpPr>
        <p:spPr>
          <a:xfrm>
            <a:off x="5377163" y="3177308"/>
            <a:ext cx="5245100"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d text">
            <a:extLst>
              <a:ext uri="{FF2B5EF4-FFF2-40B4-BE49-F238E27FC236}">
                <a16:creationId xmlns:a16="http://schemas.microsoft.com/office/drawing/2014/main" id="{B7EFF734-11B8-1D6A-265D-7F6C7880E800}"/>
              </a:ext>
            </a:extLst>
          </p:cNvPr>
          <p:cNvSpPr txBox="1"/>
          <p:nvPr/>
        </p:nvSpPr>
        <p:spPr>
          <a:xfrm>
            <a:off x="5504163" y="343130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Progressively worsening symptoms</a:t>
            </a:r>
          </a:p>
        </p:txBody>
      </p:sp>
      <p:sp>
        <p:nvSpPr>
          <p:cNvPr id="43" name="Rectangle 42">
            <a:extLst>
              <a:ext uri="{FF2B5EF4-FFF2-40B4-BE49-F238E27FC236}">
                <a16:creationId xmlns:a16="http://schemas.microsoft.com/office/drawing/2014/main" id="{E22FB9F8-A91B-3500-8CED-523C8887B98C}"/>
              </a:ext>
            </a:extLst>
          </p:cNvPr>
          <p:cNvSpPr/>
          <p:nvPr/>
        </p:nvSpPr>
        <p:spPr>
          <a:xfrm>
            <a:off x="431800" y="3177308"/>
            <a:ext cx="3806693"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d text 2">
            <a:extLst>
              <a:ext uri="{FF2B5EF4-FFF2-40B4-BE49-F238E27FC236}">
                <a16:creationId xmlns:a16="http://schemas.microsoft.com/office/drawing/2014/main" id="{4F58B36D-C25D-64ED-88AD-70D5B3654BFB}"/>
              </a:ext>
            </a:extLst>
          </p:cNvPr>
          <p:cNvSpPr txBox="1"/>
          <p:nvPr/>
        </p:nvSpPr>
        <p:spPr>
          <a:xfrm>
            <a:off x="546100" y="3431308"/>
            <a:ext cx="3931569"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3 separate feelings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17344162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2"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fill="hold"/>
                                        <p:tgtEl>
                                          <p:spTgt spid="32"/>
                                        </p:tgtEl>
                                        <p:attrNameLst>
                                          <p:attrName>ppt_x</p:attrName>
                                        </p:attrNameLst>
                                      </p:cBhvr>
                                      <p:tavLst>
                                        <p:tav tm="0">
                                          <p:val>
                                            <p:strVal val="1+#ppt_w/2"/>
                                          </p:val>
                                        </p:tav>
                                        <p:tav tm="100000">
                                          <p:val>
                                            <p:strVal val="#ppt_x"/>
                                          </p:val>
                                        </p:tav>
                                      </p:tavLst>
                                    </p:anim>
                                    <p:anim calcmode="lin" valueType="num">
                                      <p:cBhvr additive="base">
                                        <p:cTn id="17" dur="500" fill="hold"/>
                                        <p:tgtEl>
                                          <p:spTgt spid="32"/>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38"/>
                                        </p:tgtEl>
                                        <p:attrNameLst>
                                          <p:attrName>style.visibility</p:attrName>
                                        </p:attrNameLst>
                                      </p:cBhvr>
                                      <p:to>
                                        <p:strVal val="visible"/>
                                      </p:to>
                                    </p:set>
                                    <p:anim calcmode="lin" valueType="num">
                                      <p:cBhvr additive="base">
                                        <p:cTn id="20" dur="500" fill="hold"/>
                                        <p:tgtEl>
                                          <p:spTgt spid="38"/>
                                        </p:tgtEl>
                                        <p:attrNameLst>
                                          <p:attrName>ppt_x</p:attrName>
                                        </p:attrNameLst>
                                      </p:cBhvr>
                                      <p:tavLst>
                                        <p:tav tm="0">
                                          <p:val>
                                            <p:strVal val="1+#ppt_w/2"/>
                                          </p:val>
                                        </p:tav>
                                        <p:tav tm="100000">
                                          <p:val>
                                            <p:strVal val="#ppt_x"/>
                                          </p:val>
                                        </p:tav>
                                      </p:tavLst>
                                    </p:anim>
                                    <p:anim calcmode="lin" valueType="num">
                                      <p:cBhvr additive="base">
                                        <p:cTn id="21"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500"/>
                                        <p:tgtEl>
                                          <p:spTgt spid="4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Veng">
            <a:extLst>
              <a:ext uri="{FF2B5EF4-FFF2-40B4-BE49-F238E27FC236}">
                <a16:creationId xmlns:a16="http://schemas.microsoft.com/office/drawing/2014/main" id="{C12D38E3-0FD5-135B-1878-82C451B9C501}"/>
              </a:ext>
            </a:extLst>
          </p:cNvPr>
          <p:cNvPicPr>
            <a:picLocks noChangeAspect="1"/>
          </p:cNvPicPr>
          <p:nvPr/>
        </p:nvPicPr>
        <p:blipFill>
          <a:blip r:embed="rId3"/>
          <a:stretch>
            <a:fillRect/>
          </a:stretch>
        </p:blipFill>
        <p:spPr>
          <a:xfrm>
            <a:off x="16421200" y="1773073"/>
            <a:ext cx="2298151" cy="3581400"/>
          </a:xfrm>
          <a:prstGeom prst="rect">
            <a:avLst/>
          </a:prstGeom>
        </p:spPr>
      </p:pic>
      <p:pic>
        <p:nvPicPr>
          <p:cNvPr id="38" name="Picture 37">
            <a:extLst>
              <a:ext uri="{FF2B5EF4-FFF2-40B4-BE49-F238E27FC236}">
                <a16:creationId xmlns:a16="http://schemas.microsoft.com/office/drawing/2014/main" id="{6D41B690-FC2C-CCC2-10C6-3180B99AF699}"/>
              </a:ext>
            </a:extLst>
          </p:cNvPr>
          <p:cNvPicPr>
            <a:picLocks noChangeAspect="1"/>
          </p:cNvPicPr>
          <p:nvPr/>
        </p:nvPicPr>
        <p:blipFill>
          <a:blip r:embed="rId4"/>
          <a:stretch>
            <a:fillRect/>
          </a:stretch>
        </p:blipFill>
        <p:spPr>
          <a:xfrm>
            <a:off x="16031315" y="4545267"/>
            <a:ext cx="2972083" cy="2214672"/>
          </a:xfrm>
          <a:prstGeom prst="rect">
            <a:avLst/>
          </a:prstGeom>
        </p:spPr>
      </p:pic>
      <p:pic>
        <p:nvPicPr>
          <p:cNvPr id="39" name="!!North">
            <a:extLst>
              <a:ext uri="{FF2B5EF4-FFF2-40B4-BE49-F238E27FC236}">
                <a16:creationId xmlns:a16="http://schemas.microsoft.com/office/drawing/2014/main" id="{FA4613BD-0D74-32D4-BF16-AE23C62D7751}"/>
              </a:ext>
            </a:extLst>
          </p:cNvPr>
          <p:cNvPicPr>
            <a:picLocks noChangeAspect="1"/>
          </p:cNvPicPr>
          <p:nvPr/>
        </p:nvPicPr>
        <p:blipFill>
          <a:blip r:embed="rId5"/>
          <a:stretch>
            <a:fillRect/>
          </a:stretch>
        </p:blipFill>
        <p:spPr>
          <a:xfrm>
            <a:off x="12326973" y="1792182"/>
            <a:ext cx="2428885" cy="3581400"/>
          </a:xfrm>
          <a:prstGeom prst="rect">
            <a:avLst/>
          </a:prstGeom>
        </p:spPr>
      </p:pic>
      <p:pic>
        <p:nvPicPr>
          <p:cNvPr id="40" name="!!Pie">
            <a:extLst>
              <a:ext uri="{FF2B5EF4-FFF2-40B4-BE49-F238E27FC236}">
                <a16:creationId xmlns:a16="http://schemas.microsoft.com/office/drawing/2014/main" id="{F28D9C2D-8365-C0A2-1BA4-94AF2F1968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12003551" y="4199437"/>
            <a:ext cx="3067487" cy="2659706"/>
          </a:xfrm>
          <a:prstGeom prst="rect">
            <a:avLst/>
          </a:prstGeom>
          <a:noFill/>
        </p:spPr>
      </p:pic>
      <p:grpSp>
        <p:nvGrpSpPr>
          <p:cNvPr id="14" name="!!Exhaust box">
            <a:extLst>
              <a:ext uri="{FF2B5EF4-FFF2-40B4-BE49-F238E27FC236}">
                <a16:creationId xmlns:a16="http://schemas.microsoft.com/office/drawing/2014/main" id="{0DBFFC55-85AE-8E68-7A89-A00092734136}"/>
              </a:ext>
            </a:extLst>
          </p:cNvPr>
          <p:cNvGrpSpPr/>
          <p:nvPr/>
        </p:nvGrpSpPr>
        <p:grpSpPr>
          <a:xfrm>
            <a:off x="1078337" y="7106632"/>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254877" y="1887102"/>
            <a:ext cx="1905277" cy="2402611"/>
          </a:xfrm>
          <a:prstGeom prst="rect">
            <a:avLst/>
          </a:prstGeom>
        </p:spPr>
      </p:pic>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020169"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9"/>
          <a:stretch>
            <a:fillRect/>
          </a:stretch>
        </p:blipFill>
        <p:spPr>
          <a:xfrm>
            <a:off x="4296297"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41" name="Rectangle 40">
            <a:extLst>
              <a:ext uri="{FF2B5EF4-FFF2-40B4-BE49-F238E27FC236}">
                <a16:creationId xmlns:a16="http://schemas.microsoft.com/office/drawing/2014/main" id="{E22AB3B0-DC0A-CF95-B730-3E2C6565D9F5}"/>
              </a:ext>
            </a:extLst>
          </p:cNvPr>
          <p:cNvSpPr/>
          <p:nvPr/>
        </p:nvSpPr>
        <p:spPr>
          <a:xfrm>
            <a:off x="12765908" y="3177308"/>
            <a:ext cx="5245100"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d text">
            <a:extLst>
              <a:ext uri="{FF2B5EF4-FFF2-40B4-BE49-F238E27FC236}">
                <a16:creationId xmlns:a16="http://schemas.microsoft.com/office/drawing/2014/main" id="{B7EFF734-11B8-1D6A-265D-7F6C7880E800}"/>
              </a:ext>
            </a:extLst>
          </p:cNvPr>
          <p:cNvSpPr txBox="1"/>
          <p:nvPr/>
        </p:nvSpPr>
        <p:spPr>
          <a:xfrm>
            <a:off x="12892908" y="343130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Progressively worsening symptoms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745844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BI Question">
            <a:extLst>
              <a:ext uri="{FF2B5EF4-FFF2-40B4-BE49-F238E27FC236}">
                <a16:creationId xmlns:a16="http://schemas.microsoft.com/office/drawing/2014/main" id="{5B71AD1B-72B7-779F-F976-204BFA8682F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93037" y="9034497"/>
            <a:ext cx="6925963" cy="1713199"/>
          </a:xfrm>
          <a:prstGeom prst="rect">
            <a:avLst/>
          </a:prstGeom>
        </p:spPr>
      </p:pic>
      <p:sp>
        <p:nvSpPr>
          <p:cNvPr id="4" name="!!MBI Summary">
            <a:extLst>
              <a:ext uri="{FF2B5EF4-FFF2-40B4-BE49-F238E27FC236}">
                <a16:creationId xmlns:a16="http://schemas.microsoft.com/office/drawing/2014/main" id="{2283EE67-3B3A-15C0-2CA9-7C97C7E848BF}"/>
              </a:ext>
            </a:extLst>
          </p:cNvPr>
          <p:cNvSpPr txBox="1"/>
          <p:nvPr/>
        </p:nvSpPr>
        <p:spPr>
          <a:xfrm>
            <a:off x="-2" y="49467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a:t>
            </a:r>
          </a:p>
          <a:p>
            <a:pPr algn="ctr"/>
            <a:r>
              <a:rPr lang="en-US" sz="2400" dirty="0">
                <a:solidFill>
                  <a:srgbClr val="2D3E50"/>
                </a:solidFill>
                <a:latin typeface="Roboto" panose="02000000000000000000" pitchFamily="2" charset="0"/>
                <a:ea typeface="Roboto" panose="02000000000000000000" pitchFamily="2" charset="0"/>
              </a:rPr>
              <a:t>provide a burnout “score”</a:t>
            </a:r>
          </a:p>
        </p:txBody>
      </p:sp>
      <p:sp>
        <p:nvSpPr>
          <p:cNvPr id="2" name="!!MBI Sub">
            <a:extLst>
              <a:ext uri="{FF2B5EF4-FFF2-40B4-BE49-F238E27FC236}">
                <a16:creationId xmlns:a16="http://schemas.microsoft.com/office/drawing/2014/main" id="{2C284493-B104-E611-9825-37B772FA00D2}"/>
              </a:ext>
            </a:extLst>
          </p:cNvPr>
          <p:cNvSpPr txBox="1"/>
          <p:nvPr/>
        </p:nvSpPr>
        <p:spPr>
          <a:xfrm>
            <a:off x="0"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95360" y="1887101"/>
            <a:ext cx="1905277" cy="2402611"/>
          </a:xfrm>
          <a:prstGeom prst="rect">
            <a:avLst/>
          </a:prstGeom>
        </p:spPr>
      </p:pic>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191359"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alphaModFix amt="0"/>
          </a:blip>
          <a:stretch>
            <a:fillRect/>
          </a:stretch>
        </p:blipFill>
        <p:spPr>
          <a:xfrm>
            <a:off x="4296297"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 name="Text 1">
            <a:extLst>
              <a:ext uri="{FF2B5EF4-FFF2-40B4-BE49-F238E27FC236}">
                <a16:creationId xmlns:a16="http://schemas.microsoft.com/office/drawing/2014/main" id="{984AB1BD-477B-0DF8-CBC8-FD445DBC69B1}"/>
              </a:ext>
            </a:extLst>
          </p:cNvPr>
          <p:cNvSpPr txBox="1"/>
          <p:nvPr/>
        </p:nvSpPr>
        <p:spPr>
          <a:xfrm>
            <a:off x="6095999" y="4368483"/>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5" name="Text 1">
            <a:extLst>
              <a:ext uri="{FF2B5EF4-FFF2-40B4-BE49-F238E27FC236}">
                <a16:creationId xmlns:a16="http://schemas.microsoft.com/office/drawing/2014/main" id="{5DAE453E-6166-971D-84C9-3827D4B41C7B}"/>
              </a:ext>
            </a:extLst>
          </p:cNvPr>
          <p:cNvSpPr txBox="1"/>
          <p:nvPr/>
        </p:nvSpPr>
        <p:spPr>
          <a:xfrm>
            <a:off x="6108187" y="49467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to mismatch w/ key aspects of job/role</a:t>
            </a:r>
          </a:p>
        </p:txBody>
      </p:sp>
    </p:spTree>
    <p:extLst>
      <p:ext uri="{BB962C8B-B14F-4D97-AF65-F5344CB8AC3E}">
        <p14:creationId xmlns:p14="http://schemas.microsoft.com/office/powerpoint/2010/main" val="3240797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CY Question">
            <a:extLst>
              <a:ext uri="{FF2B5EF4-FFF2-40B4-BE49-F238E27FC236}">
                <a16:creationId xmlns:a16="http://schemas.microsoft.com/office/drawing/2014/main" id="{65E1EBCF-1CF9-2304-F967-8FC6AE06FF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10337" y="8546245"/>
            <a:ext cx="6925963" cy="1713639"/>
          </a:xfrm>
          <a:prstGeom prst="rect">
            <a:avLst/>
          </a:prstGeom>
        </p:spPr>
      </p:pic>
      <p:sp>
        <p:nvSpPr>
          <p:cNvPr id="23" name="!!CY red">
            <a:extLst>
              <a:ext uri="{FF2B5EF4-FFF2-40B4-BE49-F238E27FC236}">
                <a16:creationId xmlns:a16="http://schemas.microsoft.com/office/drawing/2014/main" id="{D124D2CA-02C7-4725-04EE-E9014ECB9E10}"/>
              </a:ext>
            </a:extLst>
          </p:cNvPr>
          <p:cNvSpPr txBox="1"/>
          <p:nvPr/>
        </p:nvSpPr>
        <p:spPr>
          <a:xfrm>
            <a:off x="4180047" y="68648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24" name="!!MBI Question">
            <a:extLst>
              <a:ext uri="{FF2B5EF4-FFF2-40B4-BE49-F238E27FC236}">
                <a16:creationId xmlns:a16="http://schemas.microsoft.com/office/drawing/2014/main" id="{BD1E186B-2AF9-1D97-EA6F-FC3E6D9B6B6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2881127"/>
            <a:ext cx="6925963" cy="1713639"/>
          </a:xfrm>
          <a:prstGeom prst="rect">
            <a:avLst/>
          </a:prstGeom>
        </p:spPr>
      </p:pic>
      <p:sp>
        <p:nvSpPr>
          <p:cNvPr id="25" name="!!Exhaust red">
            <a:extLst>
              <a:ext uri="{FF2B5EF4-FFF2-40B4-BE49-F238E27FC236}">
                <a16:creationId xmlns:a16="http://schemas.microsoft.com/office/drawing/2014/main" id="{2C4BA9B0-F168-6063-6B17-CF4B7465105D}"/>
              </a:ext>
            </a:extLst>
          </p:cNvPr>
          <p:cNvSpPr txBox="1"/>
          <p:nvPr/>
        </p:nvSpPr>
        <p:spPr>
          <a:xfrm>
            <a:off x="4180047" y="269520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388959" y="-1008499"/>
            <a:ext cx="1905277" cy="2402611"/>
          </a:xfrm>
          <a:prstGeom prst="rect">
            <a:avLst/>
          </a:prstGeom>
        </p:spPr>
      </p:pic>
      <p:sp>
        <p:nvSpPr>
          <p:cNvPr id="6" name="!!MBI Summary">
            <a:extLst>
              <a:ext uri="{FF2B5EF4-FFF2-40B4-BE49-F238E27FC236}">
                <a16:creationId xmlns:a16="http://schemas.microsoft.com/office/drawing/2014/main" id="{99BDCF48-1F4E-919C-6E51-0EE8DB9545AC}"/>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2" name="!!MBI Sub">
            <a:extLst>
              <a:ext uri="{FF2B5EF4-FFF2-40B4-BE49-F238E27FC236}">
                <a16:creationId xmlns:a16="http://schemas.microsoft.com/office/drawing/2014/main" id="{F75C585A-66DF-DED4-5B24-D2318BBB623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4" name="!!MBI Circle">
            <a:extLst>
              <a:ext uri="{FF2B5EF4-FFF2-40B4-BE49-F238E27FC236}">
                <a16:creationId xmlns:a16="http://schemas.microsoft.com/office/drawing/2014/main" id="{17CEF508-3206-66DC-F0D5-E13FE710767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7">
            <a:alphaModFix amt="0"/>
          </a:blip>
          <a:stretch>
            <a:fillRect/>
          </a:stretch>
        </p:blipFill>
        <p:spPr>
          <a:xfrm>
            <a:off x="4296297"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 name="Text 1">
            <a:extLst>
              <a:ext uri="{FF2B5EF4-FFF2-40B4-BE49-F238E27FC236}">
                <a16:creationId xmlns:a16="http://schemas.microsoft.com/office/drawing/2014/main" id="{984AB1BD-477B-0DF8-CBC8-FD445DBC69B1}"/>
              </a:ext>
            </a:extLst>
          </p:cNvPr>
          <p:cNvSpPr txBox="1"/>
          <p:nvPr/>
        </p:nvSpPr>
        <p:spPr>
          <a:xfrm>
            <a:off x="12293599" y="1472883"/>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5" name="Text 1">
            <a:extLst>
              <a:ext uri="{FF2B5EF4-FFF2-40B4-BE49-F238E27FC236}">
                <a16:creationId xmlns:a16="http://schemas.microsoft.com/office/drawing/2014/main" id="{5DAE453E-6166-971D-84C9-3827D4B41C7B}"/>
              </a:ext>
            </a:extLst>
          </p:cNvPr>
          <p:cNvSpPr txBox="1"/>
          <p:nvPr/>
        </p:nvSpPr>
        <p:spPr>
          <a:xfrm>
            <a:off x="12305787" y="20511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to mismatch w/ key aspects of job/role</a:t>
            </a:r>
          </a:p>
        </p:txBody>
      </p:sp>
    </p:spTree>
    <p:extLst>
      <p:ext uri="{BB962C8B-B14F-4D97-AF65-F5344CB8AC3E}">
        <p14:creationId xmlns:p14="http://schemas.microsoft.com/office/powerpoint/2010/main" val="9464328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EDD8AD1-2A30-35BC-267E-35AB685AEC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192000" y="6858000"/>
            <a:ext cx="1808283" cy="1808283"/>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1026" name="Picture 2">
            <a:extLst>
              <a:ext uri="{FF2B5EF4-FFF2-40B4-BE49-F238E27FC236}">
                <a16:creationId xmlns:a16="http://schemas.microsoft.com/office/drawing/2014/main" id="{3CAF7234-AED0-88E6-A4A5-0D9F0E3830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7556" y="2137220"/>
            <a:ext cx="5681147" cy="47360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0BAEA5B-5D95-7F3D-4D6B-51AF697ECCA0}"/>
              </a:ext>
            </a:extLst>
          </p:cNvPr>
          <p:cNvPicPr>
            <a:picLocks noChangeAspect="1"/>
          </p:cNvPicPr>
          <p:nvPr/>
        </p:nvPicPr>
        <p:blipFill>
          <a:blip r:embed="rId7"/>
          <a:stretch>
            <a:fillRect/>
          </a:stretch>
        </p:blipFill>
        <p:spPr>
          <a:xfrm>
            <a:off x="4127256" y="6858000"/>
            <a:ext cx="2400300" cy="1477108"/>
          </a:xfrm>
          <a:prstGeom prst="rect">
            <a:avLst/>
          </a:prstGeom>
        </p:spPr>
      </p:pic>
    </p:spTree>
    <p:extLst>
      <p:ext uri="{BB962C8B-B14F-4D97-AF65-F5344CB8AC3E}">
        <p14:creationId xmlns:p14="http://schemas.microsoft.com/office/powerpoint/2010/main" val="10185208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Y Question">
            <a:extLst>
              <a:ext uri="{FF2B5EF4-FFF2-40B4-BE49-F238E27FC236}">
                <a16:creationId xmlns:a16="http://schemas.microsoft.com/office/drawing/2014/main" id="{65E1EBCF-1CF9-2304-F967-8FC6AE06FF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10337" y="8546245"/>
            <a:ext cx="6925963" cy="1713639"/>
          </a:xfrm>
          <a:prstGeom prst="rect">
            <a:avLst/>
          </a:prstGeom>
        </p:spPr>
      </p:pic>
      <p:pic>
        <p:nvPicPr>
          <p:cNvPr id="24" name="!!MBI Question">
            <a:extLst>
              <a:ext uri="{FF2B5EF4-FFF2-40B4-BE49-F238E27FC236}">
                <a16:creationId xmlns:a16="http://schemas.microsoft.com/office/drawing/2014/main" id="{BD1E186B-2AF9-1D97-EA6F-FC3E6D9B6B6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2881127"/>
            <a:ext cx="6925963" cy="1713639"/>
          </a:xfrm>
          <a:prstGeom prst="rect">
            <a:avLst/>
          </a:prstGeom>
        </p:spPr>
      </p:pic>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388959" y="-1008499"/>
            <a:ext cx="1905277" cy="2402611"/>
          </a:xfrm>
          <a:prstGeom prst="rect">
            <a:avLst/>
          </a:prstGeom>
        </p:spPr>
      </p:pic>
      <p:sp>
        <p:nvSpPr>
          <p:cNvPr id="6" name="!!MBI Summary">
            <a:extLst>
              <a:ext uri="{FF2B5EF4-FFF2-40B4-BE49-F238E27FC236}">
                <a16:creationId xmlns:a16="http://schemas.microsoft.com/office/drawing/2014/main" id="{99BDCF48-1F4E-919C-6E51-0EE8DB9545AC}"/>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2" name="!!MBI Sub">
            <a:extLst>
              <a:ext uri="{FF2B5EF4-FFF2-40B4-BE49-F238E27FC236}">
                <a16:creationId xmlns:a16="http://schemas.microsoft.com/office/drawing/2014/main" id="{F75C585A-66DF-DED4-5B24-D2318BBB623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4" name="!!MBI Circle">
            <a:extLst>
              <a:ext uri="{FF2B5EF4-FFF2-40B4-BE49-F238E27FC236}">
                <a16:creationId xmlns:a16="http://schemas.microsoft.com/office/drawing/2014/main" id="{17CEF508-3206-66DC-F0D5-E13FE710767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7">
            <a:alphaModFix amt="0"/>
          </a:blip>
          <a:stretch>
            <a:fillRect/>
          </a:stretch>
        </p:blipFill>
        <p:spPr>
          <a:xfrm>
            <a:off x="4296297"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 name="Text 1">
            <a:extLst>
              <a:ext uri="{FF2B5EF4-FFF2-40B4-BE49-F238E27FC236}">
                <a16:creationId xmlns:a16="http://schemas.microsoft.com/office/drawing/2014/main" id="{984AB1BD-477B-0DF8-CBC8-FD445DBC69B1}"/>
              </a:ext>
            </a:extLst>
          </p:cNvPr>
          <p:cNvSpPr txBox="1"/>
          <p:nvPr/>
        </p:nvSpPr>
        <p:spPr>
          <a:xfrm>
            <a:off x="12293599" y="1472883"/>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5" name="Text 1">
            <a:extLst>
              <a:ext uri="{FF2B5EF4-FFF2-40B4-BE49-F238E27FC236}">
                <a16:creationId xmlns:a16="http://schemas.microsoft.com/office/drawing/2014/main" id="{5DAE453E-6166-971D-84C9-3827D4B41C7B}"/>
              </a:ext>
            </a:extLst>
          </p:cNvPr>
          <p:cNvSpPr txBox="1"/>
          <p:nvPr/>
        </p:nvSpPr>
        <p:spPr>
          <a:xfrm>
            <a:off x="12305787" y="20511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to mismatch w/ key aspects of job/role</a:t>
            </a:r>
          </a:p>
        </p:txBody>
      </p:sp>
    </p:spTree>
    <p:extLst>
      <p:ext uri="{BB962C8B-B14F-4D97-AF65-F5344CB8AC3E}">
        <p14:creationId xmlns:p14="http://schemas.microsoft.com/office/powerpoint/2010/main" val="28367970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 name="!!PE Question">
            <a:extLst>
              <a:ext uri="{FF2B5EF4-FFF2-40B4-BE49-F238E27FC236}">
                <a16:creationId xmlns:a16="http://schemas.microsoft.com/office/drawing/2014/main" id="{60B2CB5B-6843-875A-C1A7-B74A2CA443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9647172"/>
            <a:ext cx="6925963" cy="1713639"/>
          </a:xfrm>
          <a:prstGeom prst="rect">
            <a:avLst/>
          </a:prstGeom>
        </p:spPr>
      </p:pic>
      <p:sp>
        <p:nvSpPr>
          <p:cNvPr id="24" name="!!PE red">
            <a:extLst>
              <a:ext uri="{FF2B5EF4-FFF2-40B4-BE49-F238E27FC236}">
                <a16:creationId xmlns:a16="http://schemas.microsoft.com/office/drawing/2014/main" id="{A1A77BBE-DE47-7B9F-9274-0C5EE05FA1BA}"/>
              </a:ext>
            </a:extLst>
          </p:cNvPr>
          <p:cNvSpPr txBox="1"/>
          <p:nvPr/>
        </p:nvSpPr>
        <p:spPr>
          <a:xfrm>
            <a:off x="4249757" y="6943470"/>
            <a:ext cx="280557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 Efficacy</a:t>
            </a:r>
          </a:p>
        </p:txBody>
      </p:sp>
      <p:pic>
        <p:nvPicPr>
          <p:cNvPr id="25" name="!!CY Question">
            <a:extLst>
              <a:ext uri="{FF2B5EF4-FFF2-40B4-BE49-F238E27FC236}">
                <a16:creationId xmlns:a16="http://schemas.microsoft.com/office/drawing/2014/main" id="{A66DA4AA-D1E2-C435-CB28-36CB2C6B68C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4425095"/>
            <a:ext cx="6925963" cy="1713639"/>
          </a:xfrm>
          <a:prstGeom prst="rect">
            <a:avLst/>
          </a:prstGeom>
        </p:spPr>
      </p:pic>
      <p:sp>
        <p:nvSpPr>
          <p:cNvPr id="26" name="!!CY red">
            <a:extLst>
              <a:ext uri="{FF2B5EF4-FFF2-40B4-BE49-F238E27FC236}">
                <a16:creationId xmlns:a16="http://schemas.microsoft.com/office/drawing/2014/main" id="{9719F6D5-BA89-6A15-5982-CD98164148F0}"/>
              </a:ext>
            </a:extLst>
          </p:cNvPr>
          <p:cNvSpPr txBox="1"/>
          <p:nvPr/>
        </p:nvSpPr>
        <p:spPr>
          <a:xfrm>
            <a:off x="4180047" y="42105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27" name="!!MBI Question">
            <a:extLst>
              <a:ext uri="{FF2B5EF4-FFF2-40B4-BE49-F238E27FC236}">
                <a16:creationId xmlns:a16="http://schemas.microsoft.com/office/drawing/2014/main" id="{EF587D60-F6E6-403C-9612-A0A1E804F58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909577"/>
            <a:ext cx="6925963" cy="1713639"/>
          </a:xfrm>
          <a:prstGeom prst="rect">
            <a:avLst/>
          </a:prstGeom>
        </p:spPr>
      </p:pic>
      <p:sp>
        <p:nvSpPr>
          <p:cNvPr id="28" name="!!Exhaust red">
            <a:extLst>
              <a:ext uri="{FF2B5EF4-FFF2-40B4-BE49-F238E27FC236}">
                <a16:creationId xmlns:a16="http://schemas.microsoft.com/office/drawing/2014/main" id="{D1A14593-0DC5-5E07-3C0D-D7A63DFCA463}"/>
              </a:ext>
            </a:extLst>
          </p:cNvPr>
          <p:cNvSpPr txBox="1"/>
          <p:nvPr/>
        </p:nvSpPr>
        <p:spPr>
          <a:xfrm>
            <a:off x="4180047" y="172365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sp>
        <p:nvSpPr>
          <p:cNvPr id="14" name="!!MBI Summary">
            <a:extLst>
              <a:ext uri="{FF2B5EF4-FFF2-40B4-BE49-F238E27FC236}">
                <a16:creationId xmlns:a16="http://schemas.microsoft.com/office/drawing/2014/main" id="{6440AE4D-63C3-6C24-1A74-303FE9C044E4}"/>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5" name="!!MBI Sub">
            <a:extLst>
              <a:ext uri="{FF2B5EF4-FFF2-40B4-BE49-F238E27FC236}">
                <a16:creationId xmlns:a16="http://schemas.microsoft.com/office/drawing/2014/main" id="{BF7CF56F-B20D-12FB-EF3E-5A5FAB796E6F}"/>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8" name="!!MBI Circle">
            <a:extLst>
              <a:ext uri="{FF2B5EF4-FFF2-40B4-BE49-F238E27FC236}">
                <a16:creationId xmlns:a16="http://schemas.microsoft.com/office/drawing/2014/main" id="{94CEC84A-E7FF-72A3-2BA7-3BA32ABF251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9171156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E Question">
            <a:extLst>
              <a:ext uri="{FF2B5EF4-FFF2-40B4-BE49-F238E27FC236}">
                <a16:creationId xmlns:a16="http://schemas.microsoft.com/office/drawing/2014/main" id="{60B2CB5B-6843-875A-C1A7-B74A2CA443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9647172"/>
            <a:ext cx="6925963" cy="1713639"/>
          </a:xfrm>
          <a:prstGeom prst="rect">
            <a:avLst/>
          </a:prstGeom>
        </p:spPr>
      </p:pic>
      <p:pic>
        <p:nvPicPr>
          <p:cNvPr id="25" name="!!CY Question">
            <a:extLst>
              <a:ext uri="{FF2B5EF4-FFF2-40B4-BE49-F238E27FC236}">
                <a16:creationId xmlns:a16="http://schemas.microsoft.com/office/drawing/2014/main" id="{A66DA4AA-D1E2-C435-CB28-36CB2C6B68C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4425095"/>
            <a:ext cx="6925963" cy="1713639"/>
          </a:xfrm>
          <a:prstGeom prst="rect">
            <a:avLst/>
          </a:prstGeom>
        </p:spPr>
      </p:pic>
      <p:pic>
        <p:nvPicPr>
          <p:cNvPr id="27" name="!!MBI Question">
            <a:extLst>
              <a:ext uri="{FF2B5EF4-FFF2-40B4-BE49-F238E27FC236}">
                <a16:creationId xmlns:a16="http://schemas.microsoft.com/office/drawing/2014/main" id="{EF587D60-F6E6-403C-9612-A0A1E804F58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909577"/>
            <a:ext cx="6925963" cy="1713639"/>
          </a:xfrm>
          <a:prstGeom prst="rect">
            <a:avLst/>
          </a:prstGeom>
        </p:spPr>
      </p:pic>
      <p:sp>
        <p:nvSpPr>
          <p:cNvPr id="14" name="!!MBI Summary">
            <a:extLst>
              <a:ext uri="{FF2B5EF4-FFF2-40B4-BE49-F238E27FC236}">
                <a16:creationId xmlns:a16="http://schemas.microsoft.com/office/drawing/2014/main" id="{6440AE4D-63C3-6C24-1A74-303FE9C044E4}"/>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5" name="!!MBI Sub">
            <a:extLst>
              <a:ext uri="{FF2B5EF4-FFF2-40B4-BE49-F238E27FC236}">
                <a16:creationId xmlns:a16="http://schemas.microsoft.com/office/drawing/2014/main" id="{BF7CF56F-B20D-12FB-EF3E-5A5FAB796E6F}"/>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8" name="!!MBI Circle">
            <a:extLst>
              <a:ext uri="{FF2B5EF4-FFF2-40B4-BE49-F238E27FC236}">
                <a16:creationId xmlns:a16="http://schemas.microsoft.com/office/drawing/2014/main" id="{94CEC84A-E7FF-72A3-2BA7-3BA32ABF251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4069153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5176772"/>
            <a:ext cx="6925963" cy="1713639"/>
          </a:xfrm>
          <a:prstGeom prst="rect">
            <a:avLst/>
          </a:prstGeom>
        </p:spPr>
      </p:pic>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3231295"/>
            <a:ext cx="6925963" cy="1713639"/>
          </a:xfrm>
          <a:prstGeom prst="rect">
            <a:avLst/>
          </a:prstGeom>
        </p:spPr>
      </p:pic>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388877"/>
            <a:ext cx="6925963" cy="1713639"/>
          </a:xfrm>
          <a:prstGeom prst="rect">
            <a:avLst/>
          </a:prstGeom>
        </p:spPr>
      </p:pic>
      <p:pic>
        <p:nvPicPr>
          <p:cNvPr id="24" name="!!Score summary">
            <a:extLst>
              <a:ext uri="{FF2B5EF4-FFF2-40B4-BE49-F238E27FC236}">
                <a16:creationId xmlns:a16="http://schemas.microsoft.com/office/drawing/2014/main" id="{9258A2C8-DC93-40C9-E1AB-F71E9539EF1A}"/>
              </a:ext>
            </a:extLst>
          </p:cNvPr>
          <p:cNvPicPr>
            <a:picLocks noChangeAspect="1"/>
          </p:cNvPicPr>
          <p:nvPr/>
        </p:nvPicPr>
        <p:blipFill>
          <a:blip r:embed="rId6">
            <a:alphaModFix/>
            <a:grayscl/>
          </a:blip>
          <a:stretch>
            <a:fillRect/>
          </a:stretch>
        </p:blipFill>
        <p:spPr>
          <a:xfrm>
            <a:off x="3276606" y="9947117"/>
            <a:ext cx="8910261" cy="2725609"/>
          </a:xfrm>
          <a:prstGeom prst="rect">
            <a:avLst/>
          </a:prstGeom>
        </p:spPr>
      </p:pic>
      <p:sp>
        <p:nvSpPr>
          <p:cNvPr id="25" name="!!MBI Summary">
            <a:extLst>
              <a:ext uri="{FF2B5EF4-FFF2-40B4-BE49-F238E27FC236}">
                <a16:creationId xmlns:a16="http://schemas.microsoft.com/office/drawing/2014/main" id="{BE4178DE-9185-982F-E896-F6504DD5ABA1}"/>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MBI Sub">
            <a:extLst>
              <a:ext uri="{FF2B5EF4-FFF2-40B4-BE49-F238E27FC236}">
                <a16:creationId xmlns:a16="http://schemas.microsoft.com/office/drawing/2014/main" id="{E4FAF4F7-7043-679C-24D3-A87EB35E0D1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sp>
        <p:nvSpPr>
          <p:cNvPr id="5" name="!!PE red">
            <a:extLst>
              <a:ext uri="{FF2B5EF4-FFF2-40B4-BE49-F238E27FC236}">
                <a16:creationId xmlns:a16="http://schemas.microsoft.com/office/drawing/2014/main" id="{FA07FE1C-EAFE-12B9-EAD0-CEE249CE935F}"/>
              </a:ext>
            </a:extLst>
          </p:cNvPr>
          <p:cNvSpPr txBox="1"/>
          <p:nvPr/>
        </p:nvSpPr>
        <p:spPr>
          <a:xfrm>
            <a:off x="1067637" y="3337608"/>
            <a:ext cx="1699504" cy="707886"/>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Efficacy</a:t>
            </a:r>
          </a:p>
        </p:txBody>
      </p:sp>
      <p:sp>
        <p:nvSpPr>
          <p:cNvPr id="13" name="!!CY red">
            <a:extLst>
              <a:ext uri="{FF2B5EF4-FFF2-40B4-BE49-F238E27FC236}">
                <a16:creationId xmlns:a16="http://schemas.microsoft.com/office/drawing/2014/main" id="{13DF169B-9B43-4078-9FC9-5571C259CF2D}"/>
              </a:ext>
            </a:extLst>
          </p:cNvPr>
          <p:cNvSpPr txBox="1"/>
          <p:nvPr/>
        </p:nvSpPr>
        <p:spPr>
          <a:xfrm>
            <a:off x="1147481" y="301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sp>
        <p:nvSpPr>
          <p:cNvPr id="14" name="!!Exhaust red">
            <a:extLst>
              <a:ext uri="{FF2B5EF4-FFF2-40B4-BE49-F238E27FC236}">
                <a16:creationId xmlns:a16="http://schemas.microsoft.com/office/drawing/2014/main" id="{8FD17C6B-36B0-0235-415F-FF020007CCCD}"/>
              </a:ext>
            </a:extLst>
          </p:cNvPr>
          <p:cNvSpPr txBox="1"/>
          <p:nvPr/>
        </p:nvSpPr>
        <p:spPr>
          <a:xfrm>
            <a:off x="994018" y="2702406"/>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pic>
        <p:nvPicPr>
          <p:cNvPr id="27" name="!!MBI Circle">
            <a:extLst>
              <a:ext uri="{FF2B5EF4-FFF2-40B4-BE49-F238E27FC236}">
                <a16:creationId xmlns:a16="http://schemas.microsoft.com/office/drawing/2014/main" id="{BF85B636-E6D2-B299-204B-313437B654F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6847992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5176772"/>
            <a:ext cx="6925963" cy="1713639"/>
          </a:xfrm>
          <a:prstGeom prst="rect">
            <a:avLst/>
          </a:prstGeom>
        </p:spPr>
      </p:pic>
      <p:sp>
        <p:nvSpPr>
          <p:cNvPr id="12" name="!!PE red">
            <a:extLst>
              <a:ext uri="{FF2B5EF4-FFF2-40B4-BE49-F238E27FC236}">
                <a16:creationId xmlns:a16="http://schemas.microsoft.com/office/drawing/2014/main" id="{C13AEE28-C9CF-8237-B0FD-E9253A2AEC94}"/>
              </a:ext>
            </a:extLst>
          </p:cNvPr>
          <p:cNvSpPr txBox="1"/>
          <p:nvPr/>
        </p:nvSpPr>
        <p:spPr>
          <a:xfrm>
            <a:off x="4249757" y="4962270"/>
            <a:ext cx="280557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 Efficacy</a:t>
            </a:r>
          </a:p>
        </p:txBody>
      </p:sp>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3231295"/>
            <a:ext cx="6925963" cy="1713639"/>
          </a:xfrm>
          <a:prstGeom prst="rect">
            <a:avLst/>
          </a:prstGeom>
        </p:spPr>
      </p:pic>
      <p:sp>
        <p:nvSpPr>
          <p:cNvPr id="6" name="!!CY red">
            <a:extLst>
              <a:ext uri="{FF2B5EF4-FFF2-40B4-BE49-F238E27FC236}">
                <a16:creationId xmlns:a16="http://schemas.microsoft.com/office/drawing/2014/main" id="{2DF3EA99-C70E-F7BC-D8D0-85A4A3FDBAB9}"/>
              </a:ext>
            </a:extLst>
          </p:cNvPr>
          <p:cNvSpPr txBox="1"/>
          <p:nvPr/>
        </p:nvSpPr>
        <p:spPr>
          <a:xfrm>
            <a:off x="4180047" y="301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388877"/>
            <a:ext cx="6925963" cy="1713639"/>
          </a:xfrm>
          <a:prstGeom prst="rect">
            <a:avLst/>
          </a:prstGeom>
        </p:spPr>
      </p:pic>
      <p:sp>
        <p:nvSpPr>
          <p:cNvPr id="8" name="!!Exhaust red">
            <a:extLst>
              <a:ext uri="{FF2B5EF4-FFF2-40B4-BE49-F238E27FC236}">
                <a16:creationId xmlns:a16="http://schemas.microsoft.com/office/drawing/2014/main" id="{BED6F3C8-44BB-0E75-C96C-39D4A0CFF3A3}"/>
              </a:ext>
            </a:extLst>
          </p:cNvPr>
          <p:cNvSpPr txBox="1"/>
          <p:nvPr/>
        </p:nvSpPr>
        <p:spPr>
          <a:xfrm>
            <a:off x="4180047" y="120295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pic>
        <p:nvPicPr>
          <p:cNvPr id="24" name="!!Score summary">
            <a:extLst>
              <a:ext uri="{FF2B5EF4-FFF2-40B4-BE49-F238E27FC236}">
                <a16:creationId xmlns:a16="http://schemas.microsoft.com/office/drawing/2014/main" id="{9258A2C8-DC93-40C9-E1AB-F71E9539EF1A}"/>
              </a:ext>
            </a:extLst>
          </p:cNvPr>
          <p:cNvPicPr>
            <a:picLocks noChangeAspect="1"/>
          </p:cNvPicPr>
          <p:nvPr/>
        </p:nvPicPr>
        <p:blipFill>
          <a:blip r:embed="rId6">
            <a:alphaModFix/>
            <a:grayscl/>
          </a:blip>
          <a:stretch>
            <a:fillRect/>
          </a:stretch>
        </p:blipFill>
        <p:spPr>
          <a:xfrm>
            <a:off x="3276606" y="9947117"/>
            <a:ext cx="8910261" cy="2725609"/>
          </a:xfrm>
          <a:prstGeom prst="rect">
            <a:avLst/>
          </a:prstGeom>
        </p:spPr>
      </p:pic>
      <p:sp>
        <p:nvSpPr>
          <p:cNvPr id="25" name="!!MBI Summary">
            <a:extLst>
              <a:ext uri="{FF2B5EF4-FFF2-40B4-BE49-F238E27FC236}">
                <a16:creationId xmlns:a16="http://schemas.microsoft.com/office/drawing/2014/main" id="{BE4178DE-9185-982F-E896-F6504DD5ABA1}"/>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MBI Sub">
            <a:extLst>
              <a:ext uri="{FF2B5EF4-FFF2-40B4-BE49-F238E27FC236}">
                <a16:creationId xmlns:a16="http://schemas.microsoft.com/office/drawing/2014/main" id="{E4FAF4F7-7043-679C-24D3-A87EB35E0D1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7" name="!!MBI Circle">
            <a:extLst>
              <a:ext uri="{FF2B5EF4-FFF2-40B4-BE49-F238E27FC236}">
                <a16:creationId xmlns:a16="http://schemas.microsoft.com/office/drawing/2014/main" id="{BF85B636-E6D2-B299-204B-313437B654F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202533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3">
            <a:alphaModFix amt="10000"/>
            <a:extLst>
              <a:ext uri="{28A0092B-C50C-407E-A947-70E740481C1C}">
                <a14:useLocalDpi xmlns:a14="http://schemas.microsoft.com/office/drawing/2010/main" val="0"/>
              </a:ext>
            </a:extLst>
          </a:blip>
          <a:srcRect/>
          <a:stretch/>
        </p:blipFill>
        <p:spPr>
          <a:xfrm>
            <a:off x="12371552" y="5176772"/>
            <a:ext cx="6925963" cy="1713639"/>
          </a:xfrm>
          <a:prstGeom prst="rect">
            <a:avLst/>
          </a:prstGeom>
        </p:spPr>
      </p:pic>
      <p:sp>
        <p:nvSpPr>
          <p:cNvPr id="12" name="!!PE red">
            <a:extLst>
              <a:ext uri="{FF2B5EF4-FFF2-40B4-BE49-F238E27FC236}">
                <a16:creationId xmlns:a16="http://schemas.microsoft.com/office/drawing/2014/main" id="{C13AEE28-C9CF-8237-B0FD-E9253A2AEC94}"/>
              </a:ext>
            </a:extLst>
          </p:cNvPr>
          <p:cNvSpPr txBox="1"/>
          <p:nvPr/>
        </p:nvSpPr>
        <p:spPr>
          <a:xfrm>
            <a:off x="12441262" y="4962270"/>
            <a:ext cx="280557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 Efficacy</a:t>
            </a:r>
          </a:p>
        </p:txBody>
      </p:sp>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4">
            <a:alphaModFix amt="10000"/>
            <a:extLst>
              <a:ext uri="{28A0092B-C50C-407E-A947-70E740481C1C}">
                <a14:useLocalDpi xmlns:a14="http://schemas.microsoft.com/office/drawing/2010/main" val="0"/>
              </a:ext>
            </a:extLst>
          </a:blip>
          <a:srcRect/>
          <a:stretch/>
        </p:blipFill>
        <p:spPr>
          <a:xfrm>
            <a:off x="12301842" y="3231295"/>
            <a:ext cx="6925963" cy="1713639"/>
          </a:xfrm>
          <a:prstGeom prst="rect">
            <a:avLst/>
          </a:prstGeom>
        </p:spPr>
      </p:pic>
      <p:sp>
        <p:nvSpPr>
          <p:cNvPr id="6" name="!!CY red">
            <a:extLst>
              <a:ext uri="{FF2B5EF4-FFF2-40B4-BE49-F238E27FC236}">
                <a16:creationId xmlns:a16="http://schemas.microsoft.com/office/drawing/2014/main" id="{2DF3EA99-C70E-F7BC-D8D0-85A4A3FDBAB9}"/>
              </a:ext>
            </a:extLst>
          </p:cNvPr>
          <p:cNvSpPr txBox="1"/>
          <p:nvPr/>
        </p:nvSpPr>
        <p:spPr>
          <a:xfrm>
            <a:off x="12371552" y="301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5">
            <a:alphaModFix amt="10000"/>
            <a:extLst>
              <a:ext uri="{28A0092B-C50C-407E-A947-70E740481C1C}">
                <a14:useLocalDpi xmlns:a14="http://schemas.microsoft.com/office/drawing/2010/main" val="0"/>
              </a:ext>
            </a:extLst>
          </a:blip>
          <a:srcRect/>
          <a:stretch/>
        </p:blipFill>
        <p:spPr>
          <a:xfrm>
            <a:off x="12301842" y="1388877"/>
            <a:ext cx="6925963" cy="1713639"/>
          </a:xfrm>
          <a:prstGeom prst="rect">
            <a:avLst/>
          </a:prstGeom>
        </p:spPr>
      </p:pic>
      <p:sp>
        <p:nvSpPr>
          <p:cNvPr id="8" name="!!Exhaust red">
            <a:extLst>
              <a:ext uri="{FF2B5EF4-FFF2-40B4-BE49-F238E27FC236}">
                <a16:creationId xmlns:a16="http://schemas.microsoft.com/office/drawing/2014/main" id="{BED6F3C8-44BB-0E75-C96C-39D4A0CFF3A3}"/>
              </a:ext>
            </a:extLst>
          </p:cNvPr>
          <p:cNvSpPr txBox="1"/>
          <p:nvPr/>
        </p:nvSpPr>
        <p:spPr>
          <a:xfrm>
            <a:off x="12371552" y="120295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6"/>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Tree>
    <p:extLst>
      <p:ext uri="{BB962C8B-B14F-4D97-AF65-F5344CB8AC3E}">
        <p14:creationId xmlns:p14="http://schemas.microsoft.com/office/powerpoint/2010/main" val="3065906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3"/>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3" name="!!Red text BG">
            <a:extLst>
              <a:ext uri="{FF2B5EF4-FFF2-40B4-BE49-F238E27FC236}">
                <a16:creationId xmlns:a16="http://schemas.microsoft.com/office/drawing/2014/main" id="{8F940D27-029B-C74A-95FD-2A0352D387FF}"/>
              </a:ext>
            </a:extLst>
          </p:cNvPr>
          <p:cNvSpPr/>
          <p:nvPr/>
        </p:nvSpPr>
        <p:spPr>
          <a:xfrm>
            <a:off x="6824963" y="4911766"/>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d text">
            <a:extLst>
              <a:ext uri="{FF2B5EF4-FFF2-40B4-BE49-F238E27FC236}">
                <a16:creationId xmlns:a16="http://schemas.microsoft.com/office/drawing/2014/main" id="{C2F9FFED-F9E8-89B3-A693-7780347C585C}"/>
              </a:ext>
            </a:extLst>
          </p:cNvPr>
          <p:cNvSpPr txBox="1"/>
          <p:nvPr/>
        </p:nvSpPr>
        <p:spPr>
          <a:xfrm>
            <a:off x="6951963" y="5165766"/>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For Exhaustion and Cynicism,</a:t>
            </a:r>
          </a:p>
          <a:p>
            <a:pPr algn="ctr"/>
            <a:r>
              <a:rPr lang="en-US" sz="2000" b="1" dirty="0">
                <a:solidFill>
                  <a:srgbClr val="C00000"/>
                </a:solidFill>
                <a:latin typeface="Segoe Print" panose="02000600000000000000" pitchFamily="2" charset="0"/>
              </a:rPr>
              <a:t>higher</a:t>
            </a:r>
            <a:r>
              <a:rPr lang="en-US" sz="2000" dirty="0">
                <a:solidFill>
                  <a:srgbClr val="C00000"/>
                </a:solidFill>
                <a:latin typeface="Segoe Print" panose="02000600000000000000" pitchFamily="2" charset="0"/>
              </a:rPr>
              <a:t> numbers</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contribute to burnout</a:t>
            </a:r>
          </a:p>
        </p:txBody>
      </p:sp>
      <p:sp>
        <p:nvSpPr>
          <p:cNvPr id="14" name="Rectangle: Rounded Corners 13">
            <a:extLst>
              <a:ext uri="{FF2B5EF4-FFF2-40B4-BE49-F238E27FC236}">
                <a16:creationId xmlns:a16="http://schemas.microsoft.com/office/drawing/2014/main" id="{416AD8CA-4EB7-5967-97EF-DF5262549C70}"/>
              </a:ext>
            </a:extLst>
          </p:cNvPr>
          <p:cNvSpPr/>
          <p:nvPr/>
        </p:nvSpPr>
        <p:spPr bwMode="auto">
          <a:xfrm>
            <a:off x="3937617" y="4305458"/>
            <a:ext cx="8132446" cy="629055"/>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2559538664"/>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3"/>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3" name="!!Red text BG">
            <a:extLst>
              <a:ext uri="{FF2B5EF4-FFF2-40B4-BE49-F238E27FC236}">
                <a16:creationId xmlns:a16="http://schemas.microsoft.com/office/drawing/2014/main" id="{8F940D27-029B-C74A-95FD-2A0352D387FF}"/>
              </a:ext>
            </a:extLst>
          </p:cNvPr>
          <p:cNvSpPr/>
          <p:nvPr/>
        </p:nvSpPr>
        <p:spPr>
          <a:xfrm>
            <a:off x="6824963" y="5260107"/>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d text">
            <a:extLst>
              <a:ext uri="{FF2B5EF4-FFF2-40B4-BE49-F238E27FC236}">
                <a16:creationId xmlns:a16="http://schemas.microsoft.com/office/drawing/2014/main" id="{C2F9FFED-F9E8-89B3-A693-7780347C585C}"/>
              </a:ext>
            </a:extLst>
          </p:cNvPr>
          <p:cNvSpPr txBox="1"/>
          <p:nvPr/>
        </p:nvSpPr>
        <p:spPr>
          <a:xfrm>
            <a:off x="6951963" y="5514107"/>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For Professional Efficacy,</a:t>
            </a:r>
          </a:p>
          <a:p>
            <a:pPr algn="ctr"/>
            <a:r>
              <a:rPr lang="en-US" sz="2000" b="1" dirty="0">
                <a:solidFill>
                  <a:srgbClr val="C00000"/>
                </a:solidFill>
                <a:latin typeface="Segoe Print" panose="02000600000000000000" pitchFamily="2" charset="0"/>
              </a:rPr>
              <a:t>lower </a:t>
            </a:r>
            <a:r>
              <a:rPr lang="en-US" sz="2000" dirty="0">
                <a:solidFill>
                  <a:srgbClr val="C00000"/>
                </a:solidFill>
                <a:latin typeface="Segoe Print" panose="02000600000000000000" pitchFamily="2" charset="0"/>
              </a:rPr>
              <a:t>numbers</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contribute to burnout</a:t>
            </a:r>
          </a:p>
        </p:txBody>
      </p:sp>
      <p:sp>
        <p:nvSpPr>
          <p:cNvPr id="14" name="Rectangle: Rounded Corners 13">
            <a:extLst>
              <a:ext uri="{FF2B5EF4-FFF2-40B4-BE49-F238E27FC236}">
                <a16:creationId xmlns:a16="http://schemas.microsoft.com/office/drawing/2014/main" id="{416AD8CA-4EB7-5967-97EF-DF5262549C70}"/>
              </a:ext>
            </a:extLst>
          </p:cNvPr>
          <p:cNvSpPr/>
          <p:nvPr/>
        </p:nvSpPr>
        <p:spPr bwMode="auto">
          <a:xfrm>
            <a:off x="3159802" y="4922686"/>
            <a:ext cx="8910261" cy="360170"/>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6" name="!!Pct">
            <a:extLst>
              <a:ext uri="{FF2B5EF4-FFF2-40B4-BE49-F238E27FC236}">
                <a16:creationId xmlns:a16="http://schemas.microsoft.com/office/drawing/2014/main" id="{9E09718F-FE7B-F824-72BA-60A376BDF3B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297835" y="6896257"/>
            <a:ext cx="2914297" cy="469207"/>
          </a:xfrm>
          <a:prstGeom prst="rect">
            <a:avLst/>
          </a:prstGeom>
        </p:spPr>
      </p:pic>
    </p:spTree>
    <p:extLst>
      <p:ext uri="{BB962C8B-B14F-4D97-AF65-F5344CB8AC3E}">
        <p14:creationId xmlns:p14="http://schemas.microsoft.com/office/powerpoint/2010/main" val="2461801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Percentage of </a:t>
            </a:r>
            <a:r>
              <a:rPr lang="en-US" sz="2000" b="1" dirty="0">
                <a:solidFill>
                  <a:srgbClr val="C00000"/>
                </a:solidFill>
                <a:latin typeface="Segoe Print" panose="02000600000000000000" pitchFamily="2" charset="0"/>
              </a:rPr>
              <a:t>22,000 people</a:t>
            </a:r>
            <a:r>
              <a:rPr lang="en-US" sz="2000" dirty="0">
                <a:solidFill>
                  <a:srgbClr val="C00000"/>
                </a:solidFill>
                <a:latin typeface="Segoe Print" panose="02000600000000000000" pitchFamily="2" charset="0"/>
              </a:rPr>
              <a:t> experiencing this feeling with </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less frequency </a:t>
            </a:r>
            <a:r>
              <a:rPr lang="en-US" sz="2000" dirty="0">
                <a:solidFill>
                  <a:srgbClr val="C00000"/>
                </a:solidFill>
                <a:latin typeface="Segoe Print" panose="02000600000000000000" pitchFamily="2" charset="0"/>
              </a:rPr>
              <a:t>than respondent</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359377" y="3429000"/>
            <a:ext cx="760051" cy="130265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10856686" y="2840499"/>
            <a:ext cx="812800" cy="58850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E0964296-FF9E-3E62-F75B-EE0FE54A0DFA}"/>
              </a:ext>
            </a:extLst>
          </p:cNvPr>
          <p:cNvPicPr>
            <a:picLocks noChangeAspect="1"/>
          </p:cNvPicPr>
          <p:nvPr/>
        </p:nvPicPr>
        <p:blipFill>
          <a:blip r:embed="rId6"/>
          <a:stretch>
            <a:fillRect/>
          </a:stretch>
        </p:blipFill>
        <p:spPr>
          <a:xfrm>
            <a:off x="11052584" y="6858000"/>
            <a:ext cx="3760869" cy="2460117"/>
          </a:xfrm>
          <a:prstGeom prst="rect">
            <a:avLst/>
          </a:prstGeom>
        </p:spPr>
      </p:pic>
    </p:spTree>
    <p:extLst>
      <p:ext uri="{BB962C8B-B14F-4D97-AF65-F5344CB8AC3E}">
        <p14:creationId xmlns:p14="http://schemas.microsoft.com/office/powerpoint/2010/main" val="3516217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 felt</a:t>
            </a:r>
            <a:r>
              <a:rPr lang="en-US" sz="2000" b="1" dirty="0">
                <a:solidFill>
                  <a:srgbClr val="C00000"/>
                </a:solidFill>
                <a:latin typeface="Segoe Print" panose="02000600000000000000" pitchFamily="2" charset="0"/>
              </a:rPr>
              <a:t> </a:t>
            </a:r>
            <a:r>
              <a:rPr lang="en-US" sz="2000" dirty="0">
                <a:solidFill>
                  <a:srgbClr val="C00000"/>
                </a:solidFill>
                <a:latin typeface="Segoe Print" panose="02000600000000000000" pitchFamily="2" charset="0"/>
              </a:rPr>
              <a:t>exhaustion </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more frequently</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than 69%</a:t>
            </a:r>
          </a:p>
          <a:p>
            <a:pPr algn="ctr"/>
            <a:r>
              <a:rPr lang="en-US" sz="2000" dirty="0">
                <a:solidFill>
                  <a:srgbClr val="C00000"/>
                </a:solidFill>
                <a:latin typeface="Segoe Print" panose="02000600000000000000" pitchFamily="2" charset="0"/>
              </a:rPr>
              <a:t>of those 22,000 people</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3724407"/>
            <a:ext cx="558075" cy="32673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9190299" y="3856162"/>
            <a:ext cx="2245488" cy="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E0964296-FF9E-3E62-F75B-EE0FE54A0DFA}"/>
              </a:ext>
            </a:extLst>
          </p:cNvPr>
          <p:cNvPicPr>
            <a:picLocks noChangeAspect="1"/>
          </p:cNvPicPr>
          <p:nvPr/>
        </p:nvPicPr>
        <p:blipFill>
          <a:blip r:embed="rId6"/>
          <a:stretch>
            <a:fillRect/>
          </a:stretch>
        </p:blipFill>
        <p:spPr>
          <a:xfrm>
            <a:off x="11052584" y="6858000"/>
            <a:ext cx="3760869" cy="2460117"/>
          </a:xfrm>
          <a:prstGeom prst="rect">
            <a:avLst/>
          </a:prstGeom>
        </p:spPr>
      </p:pic>
    </p:spTree>
    <p:extLst>
      <p:ext uri="{BB962C8B-B14F-4D97-AF65-F5344CB8AC3E}">
        <p14:creationId xmlns:p14="http://schemas.microsoft.com/office/powerpoint/2010/main" val="25857060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Line4">
            <a:extLst>
              <a:ext uri="{FF2B5EF4-FFF2-40B4-BE49-F238E27FC236}">
                <a16:creationId xmlns:a16="http://schemas.microsoft.com/office/drawing/2014/main" id="{644106E8-D3C0-A846-CB89-6A2A8C1FFE0D}"/>
              </a:ext>
            </a:extLst>
          </p:cNvPr>
          <p:cNvSpPr txBox="1"/>
          <p:nvPr/>
        </p:nvSpPr>
        <p:spPr>
          <a:xfrm>
            <a:off x="15613773"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13" name="!!Line3">
            <a:extLst>
              <a:ext uri="{FF2B5EF4-FFF2-40B4-BE49-F238E27FC236}">
                <a16:creationId xmlns:a16="http://schemas.microsoft.com/office/drawing/2014/main" id="{281B9E41-7366-1669-6B43-DD24E8EEB72B}"/>
              </a:ext>
            </a:extLst>
          </p:cNvPr>
          <p:cNvSpPr txBox="1"/>
          <p:nvPr/>
        </p:nvSpPr>
        <p:spPr>
          <a:xfrm>
            <a:off x="15613773"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14" name="!!Line2">
            <a:extLst>
              <a:ext uri="{FF2B5EF4-FFF2-40B4-BE49-F238E27FC236}">
                <a16:creationId xmlns:a16="http://schemas.microsoft.com/office/drawing/2014/main" id="{B6FE0B77-6602-CDDB-E24B-20D8265B88DF}"/>
              </a:ext>
            </a:extLst>
          </p:cNvPr>
          <p:cNvSpPr txBox="1"/>
          <p:nvPr/>
        </p:nvSpPr>
        <p:spPr>
          <a:xfrm>
            <a:off x="15613774" y="309265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15" name="!!Line1">
            <a:extLst>
              <a:ext uri="{FF2B5EF4-FFF2-40B4-BE49-F238E27FC236}">
                <a16:creationId xmlns:a16="http://schemas.microsoft.com/office/drawing/2014/main" id="{86200BCA-2D87-BB9A-994D-EB0F764A317E}"/>
              </a:ext>
            </a:extLst>
          </p:cNvPr>
          <p:cNvSpPr txBox="1"/>
          <p:nvPr/>
        </p:nvSpPr>
        <p:spPr>
          <a:xfrm>
            <a:off x="15613774"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1026" name="Picture 2">
            <a:extLst>
              <a:ext uri="{FF2B5EF4-FFF2-40B4-BE49-F238E27FC236}">
                <a16:creationId xmlns:a16="http://schemas.microsoft.com/office/drawing/2014/main" id="{3CAF7234-AED0-88E6-A4A5-0D9F0E3830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08703" y="6858000"/>
            <a:ext cx="1617897" cy="13487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ADD4F01C-5319-9B5A-73C1-85737AE07C56}"/>
              </a:ext>
            </a:extLst>
          </p:cNvPr>
          <p:cNvPicPr>
            <a:picLocks noChangeAspect="1"/>
          </p:cNvPicPr>
          <p:nvPr/>
        </p:nvPicPr>
        <p:blipFill>
          <a:blip r:embed="rId6"/>
          <a:stretch>
            <a:fillRect/>
          </a:stretch>
        </p:blipFill>
        <p:spPr>
          <a:xfrm>
            <a:off x="6095999" y="3106615"/>
            <a:ext cx="6096001" cy="3751385"/>
          </a:xfrm>
          <a:prstGeom prst="rect">
            <a:avLst/>
          </a:prstGeom>
        </p:spPr>
      </p:pic>
    </p:spTree>
    <p:extLst>
      <p:ext uri="{BB962C8B-B14F-4D97-AF65-F5344CB8AC3E}">
        <p14:creationId xmlns:p14="http://schemas.microsoft.com/office/powerpoint/2010/main" val="24428179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 felt</a:t>
            </a:r>
            <a:r>
              <a:rPr lang="en-US" sz="2000" b="1" dirty="0">
                <a:solidFill>
                  <a:srgbClr val="C00000"/>
                </a:solidFill>
                <a:latin typeface="Segoe Print" panose="02000600000000000000" pitchFamily="2" charset="0"/>
              </a:rPr>
              <a:t> </a:t>
            </a:r>
            <a:r>
              <a:rPr lang="en-US" sz="2000" dirty="0">
                <a:solidFill>
                  <a:srgbClr val="C00000"/>
                </a:solidFill>
                <a:latin typeface="Segoe Print" panose="02000600000000000000" pitchFamily="2" charset="0"/>
              </a:rPr>
              <a:t>cynicism</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more frequently</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than 82%</a:t>
            </a:r>
          </a:p>
          <a:p>
            <a:pPr algn="ctr"/>
            <a:r>
              <a:rPr lang="en-US" sz="2000" dirty="0">
                <a:solidFill>
                  <a:srgbClr val="C00000"/>
                </a:solidFill>
                <a:latin typeface="Segoe Print" panose="02000600000000000000" pitchFamily="2" charset="0"/>
              </a:rPr>
              <a:t>of those 22,000 people</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4002201"/>
            <a:ext cx="558075" cy="32673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9942653" y="4133956"/>
            <a:ext cx="1493134" cy="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E0964296-FF9E-3E62-F75B-EE0FE54A0DFA}"/>
              </a:ext>
            </a:extLst>
          </p:cNvPr>
          <p:cNvPicPr>
            <a:picLocks noChangeAspect="1"/>
          </p:cNvPicPr>
          <p:nvPr/>
        </p:nvPicPr>
        <p:blipFill>
          <a:blip r:embed="rId6"/>
          <a:stretch>
            <a:fillRect/>
          </a:stretch>
        </p:blipFill>
        <p:spPr>
          <a:xfrm>
            <a:off x="11052584" y="6858000"/>
            <a:ext cx="3760869" cy="2460117"/>
          </a:xfrm>
          <a:prstGeom prst="rect">
            <a:avLst/>
          </a:prstGeom>
        </p:spPr>
      </p:pic>
    </p:spTree>
    <p:extLst>
      <p:ext uri="{BB962C8B-B14F-4D97-AF65-F5344CB8AC3E}">
        <p14:creationId xmlns:p14="http://schemas.microsoft.com/office/powerpoint/2010/main" val="111705566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 felt</a:t>
            </a:r>
            <a:r>
              <a:rPr lang="en-US" sz="2000" b="1" dirty="0">
                <a:solidFill>
                  <a:srgbClr val="C00000"/>
                </a:solidFill>
                <a:latin typeface="Segoe Print" panose="02000600000000000000" pitchFamily="2" charset="0"/>
              </a:rPr>
              <a:t> effective at work</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more frequently</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than 76%</a:t>
            </a:r>
          </a:p>
          <a:p>
            <a:pPr algn="ctr"/>
            <a:r>
              <a:rPr lang="en-US" sz="2000" dirty="0">
                <a:solidFill>
                  <a:srgbClr val="C00000"/>
                </a:solidFill>
                <a:latin typeface="Segoe Print" panose="02000600000000000000" pitchFamily="2" charset="0"/>
              </a:rPr>
              <a:t>of those 22,000 people</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4291571"/>
            <a:ext cx="558075" cy="32673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flipV="1">
            <a:off x="9595413" y="4423326"/>
            <a:ext cx="1840374" cy="2081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E0964296-FF9E-3E62-F75B-EE0FE54A0DFA}"/>
              </a:ext>
            </a:extLst>
          </p:cNvPr>
          <p:cNvPicPr>
            <a:picLocks noChangeAspect="1"/>
          </p:cNvPicPr>
          <p:nvPr/>
        </p:nvPicPr>
        <p:blipFill>
          <a:blip r:embed="rId6"/>
          <a:stretch>
            <a:fillRect/>
          </a:stretch>
        </p:blipFill>
        <p:spPr>
          <a:xfrm>
            <a:off x="11052584" y="6858000"/>
            <a:ext cx="3760869" cy="2460117"/>
          </a:xfrm>
          <a:prstGeom prst="rect">
            <a:avLst/>
          </a:prstGeom>
        </p:spPr>
      </p:pic>
      <p:sp>
        <p:nvSpPr>
          <p:cNvPr id="8" name="!!Red text BG 2">
            <a:extLst>
              <a:ext uri="{FF2B5EF4-FFF2-40B4-BE49-F238E27FC236}">
                <a16:creationId xmlns:a16="http://schemas.microsoft.com/office/drawing/2014/main" id="{D35EE88A-476E-D94B-85A8-275DDD8EEF67}"/>
              </a:ext>
            </a:extLst>
          </p:cNvPr>
          <p:cNvSpPr/>
          <p:nvPr/>
        </p:nvSpPr>
        <p:spPr>
          <a:xfrm>
            <a:off x="5028705" y="4490931"/>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d text 2">
            <a:extLst>
              <a:ext uri="{FF2B5EF4-FFF2-40B4-BE49-F238E27FC236}">
                <a16:creationId xmlns:a16="http://schemas.microsoft.com/office/drawing/2014/main" id="{F5754598-EBA6-8CFB-57A6-F0AC53AD1D38}"/>
              </a:ext>
            </a:extLst>
          </p:cNvPr>
          <p:cNvSpPr txBox="1"/>
          <p:nvPr/>
        </p:nvSpPr>
        <p:spPr>
          <a:xfrm>
            <a:off x="5155705" y="4744931"/>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Remember, for efficacy higher numbers </a:t>
            </a:r>
            <a:r>
              <a:rPr lang="en-US" sz="2000" i="1" dirty="0">
                <a:solidFill>
                  <a:srgbClr val="C00000"/>
                </a:solidFill>
                <a:latin typeface="Segoe Print" panose="02000600000000000000" pitchFamily="2" charset="0"/>
              </a:rPr>
              <a:t>reduce </a:t>
            </a:r>
            <a:r>
              <a:rPr lang="en-US" sz="2000" dirty="0">
                <a:solidFill>
                  <a:srgbClr val="C00000"/>
                </a:solidFill>
                <a:latin typeface="Segoe Print" panose="02000600000000000000" pitchFamily="2" charset="0"/>
              </a:rPr>
              <a:t>burnout, </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so this is a good result for me</a:t>
            </a:r>
          </a:p>
        </p:txBody>
      </p:sp>
    </p:spTree>
    <p:extLst>
      <p:ext uri="{BB962C8B-B14F-4D97-AF65-F5344CB8AC3E}">
        <p14:creationId xmlns:p14="http://schemas.microsoft.com/office/powerpoint/2010/main" val="10884531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7899400" y="1385638"/>
            <a:ext cx="4094462"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7899400" y="1639638"/>
            <a:ext cx="3903962"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How well do these scores reflect my </a:t>
            </a:r>
            <a:r>
              <a:rPr lang="en-US" sz="2000" u="sng" dirty="0">
                <a:solidFill>
                  <a:srgbClr val="C00000"/>
                </a:solidFill>
                <a:latin typeface="Segoe Print" panose="02000600000000000000" pitchFamily="2" charset="0"/>
              </a:rPr>
              <a:t>actual</a:t>
            </a:r>
            <a:r>
              <a:rPr lang="en-US" sz="2000" dirty="0">
                <a:solidFill>
                  <a:srgbClr val="C00000"/>
                </a:solidFill>
                <a:latin typeface="Segoe Print" panose="02000600000000000000" pitchFamily="2" charset="0"/>
              </a:rPr>
              <a:t> feelings</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 at work?</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3429000"/>
            <a:ext cx="756213" cy="1189303"/>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10926501" y="2840499"/>
            <a:ext cx="613458" cy="58850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11" name="!!Exhaust">
            <a:extLst>
              <a:ext uri="{FF2B5EF4-FFF2-40B4-BE49-F238E27FC236}">
                <a16:creationId xmlns:a16="http://schemas.microsoft.com/office/drawing/2014/main" id="{FFDF5F88-6F5B-62C0-F91C-704D9A6E91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742345" y="7306013"/>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Exhaust box">
            <a:extLst>
              <a:ext uri="{FF2B5EF4-FFF2-40B4-BE49-F238E27FC236}">
                <a16:creationId xmlns:a16="http://schemas.microsoft.com/office/drawing/2014/main" id="{95926C51-29D7-C92B-4088-1BF050F08514}"/>
              </a:ext>
            </a:extLst>
          </p:cNvPr>
          <p:cNvGrpSpPr/>
          <p:nvPr/>
        </p:nvGrpSpPr>
        <p:grpSpPr>
          <a:xfrm>
            <a:off x="6170978" y="9114718"/>
            <a:ext cx="3169153" cy="1695450"/>
            <a:chOff x="3672188" y="4700420"/>
            <a:chExt cx="3169153" cy="1695450"/>
          </a:xfrm>
        </p:grpSpPr>
        <p:sp>
          <p:nvSpPr>
            <p:cNvPr id="14" name="Rectangle 13">
              <a:extLst>
                <a:ext uri="{FF2B5EF4-FFF2-40B4-BE49-F238E27FC236}">
                  <a16:creationId xmlns:a16="http://schemas.microsoft.com/office/drawing/2014/main" id="{5E422037-0A85-D53B-16C9-482B15C3B644}"/>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Arrow: Left-Right 14">
              <a:extLst>
                <a:ext uri="{FF2B5EF4-FFF2-40B4-BE49-F238E27FC236}">
                  <a16:creationId xmlns:a16="http://schemas.microsoft.com/office/drawing/2014/main" id="{D2CC3C3D-4C17-FE4E-C1A2-516324A89DA7}"/>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667A9864-033E-9D64-6449-1D9BB7BC1379}"/>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6" name="TextBox 25">
              <a:extLst>
                <a:ext uri="{FF2B5EF4-FFF2-40B4-BE49-F238E27FC236}">
                  <a16:creationId xmlns:a16="http://schemas.microsoft.com/office/drawing/2014/main" id="{B12DC483-14D0-ACA8-6BBC-DC747BFAF77C}"/>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spTree>
    <p:extLst>
      <p:ext uri="{BB962C8B-B14F-4D97-AF65-F5344CB8AC3E}">
        <p14:creationId xmlns:p14="http://schemas.microsoft.com/office/powerpoint/2010/main" val="46451501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095018"/>
            <a:ext cx="8256608"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3" name="!!Exhaust">
            <a:extLst>
              <a:ext uri="{FF2B5EF4-FFF2-40B4-BE49-F238E27FC236}">
                <a16:creationId xmlns:a16="http://schemas.microsoft.com/office/drawing/2014/main" id="{9AC99301-A867-94D1-598D-9E9321681D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742345" y="3266446"/>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Exhaust box">
            <a:extLst>
              <a:ext uri="{FF2B5EF4-FFF2-40B4-BE49-F238E27FC236}">
                <a16:creationId xmlns:a16="http://schemas.microsoft.com/office/drawing/2014/main" id="{ADA0CAF1-7796-0796-6865-B67B78EEA126}"/>
              </a:ext>
            </a:extLst>
          </p:cNvPr>
          <p:cNvGrpSpPr/>
          <p:nvPr/>
        </p:nvGrpSpPr>
        <p:grpSpPr>
          <a:xfrm>
            <a:off x="6170978" y="5075151"/>
            <a:ext cx="3169153" cy="1695450"/>
            <a:chOff x="3672188" y="4700420"/>
            <a:chExt cx="3169153" cy="1695450"/>
          </a:xfrm>
        </p:grpSpPr>
        <p:sp>
          <p:nvSpPr>
            <p:cNvPr id="6" name="Rectangle 5">
              <a:extLst>
                <a:ext uri="{FF2B5EF4-FFF2-40B4-BE49-F238E27FC236}">
                  <a16:creationId xmlns:a16="http://schemas.microsoft.com/office/drawing/2014/main" id="{7569B4CA-5861-85D9-1AE4-B8CD675EF6F3}"/>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Left-Right 7">
              <a:extLst>
                <a:ext uri="{FF2B5EF4-FFF2-40B4-BE49-F238E27FC236}">
                  <a16:creationId xmlns:a16="http://schemas.microsoft.com/office/drawing/2014/main" id="{1FD1D6CE-09AA-DB9B-DB07-65C15F92FE91}"/>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B285B1E-1A3B-3BCD-3D75-BE0E9C9DE4E4}"/>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11" name="TextBox 10">
              <a:extLst>
                <a:ext uri="{FF2B5EF4-FFF2-40B4-BE49-F238E27FC236}">
                  <a16:creationId xmlns:a16="http://schemas.microsoft.com/office/drawing/2014/main" id="{49B9DAFB-5311-6AAD-A570-7958D6F3A369}"/>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spTree>
    <p:extLst>
      <p:ext uri="{BB962C8B-B14F-4D97-AF65-F5344CB8AC3E}">
        <p14:creationId xmlns:p14="http://schemas.microsoft.com/office/powerpoint/2010/main" val="1916016352"/>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384388"/>
            <a:ext cx="8256608"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29214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5963130" y="5097802"/>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27" name="!!Cyn questions">
            <a:extLst>
              <a:ext uri="{FF2B5EF4-FFF2-40B4-BE49-F238E27FC236}">
                <a16:creationId xmlns:a16="http://schemas.microsoft.com/office/drawing/2014/main" id="{B54C7122-CA81-E3AC-9EA3-B385817AF6F1}"/>
              </a:ext>
            </a:extLst>
          </p:cNvPr>
          <p:cNvPicPr>
            <a:picLocks noChangeAspect="1"/>
          </p:cNvPicPr>
          <p:nvPr/>
        </p:nvPicPr>
        <p:blipFill>
          <a:blip r:embed="rId7"/>
          <a:stretch>
            <a:fillRect/>
          </a:stretch>
        </p:blipFill>
        <p:spPr>
          <a:xfrm>
            <a:off x="12230055" y="3133740"/>
            <a:ext cx="4834888" cy="3724260"/>
          </a:xfrm>
          <a:prstGeom prst="rect">
            <a:avLst/>
          </a:prstGeom>
        </p:spPr>
      </p:pic>
    </p:spTree>
    <p:extLst>
      <p:ext uri="{BB962C8B-B14F-4D97-AF65-F5344CB8AC3E}">
        <p14:creationId xmlns:p14="http://schemas.microsoft.com/office/powerpoint/2010/main" val="305283754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384388"/>
            <a:ext cx="8256608"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8878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3659770" y="5097802"/>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8" y="6369165"/>
            <a:ext cx="3282201"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650787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384388"/>
            <a:ext cx="8256608"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8878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3659770" y="5097802"/>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8" y="4239424"/>
            <a:ext cx="4763759" cy="121225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535309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384388"/>
            <a:ext cx="8256608"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8878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3659770" y="5097802"/>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8" y="3538611"/>
            <a:ext cx="4775335" cy="50274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047946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384388"/>
            <a:ext cx="8256608"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8878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3659770" y="5097802"/>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9" y="3538611"/>
            <a:ext cx="4798484" cy="325464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78744463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183038" y="2673759"/>
            <a:ext cx="9008963"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399231" y="3398191"/>
            <a:ext cx="3033590"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6067302" y="5097802"/>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I’m not good at my job</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 make a difference</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1239209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12401498" y="3538611"/>
            <a:ext cx="4825489" cy="325464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2257400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ine4">
            <a:extLst>
              <a:ext uri="{FF2B5EF4-FFF2-40B4-BE49-F238E27FC236}">
                <a16:creationId xmlns:a16="http://schemas.microsoft.com/office/drawing/2014/main" id="{C55C2FE7-7BCE-6387-7AB6-C70C5E40E1A3}"/>
              </a:ext>
            </a:extLst>
          </p:cNvPr>
          <p:cNvSpPr txBox="1"/>
          <p:nvPr/>
        </p:nvSpPr>
        <p:spPr>
          <a:xfrm>
            <a:off x="7079373"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15" name="!!Line3">
            <a:extLst>
              <a:ext uri="{FF2B5EF4-FFF2-40B4-BE49-F238E27FC236}">
                <a16:creationId xmlns:a16="http://schemas.microsoft.com/office/drawing/2014/main" id="{E1B07496-DA7B-40A4-CBF8-0395F0E90F22}"/>
              </a:ext>
            </a:extLst>
          </p:cNvPr>
          <p:cNvSpPr txBox="1"/>
          <p:nvPr/>
        </p:nvSpPr>
        <p:spPr>
          <a:xfrm>
            <a:off x="7079373"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17" name="!!Line2">
            <a:extLst>
              <a:ext uri="{FF2B5EF4-FFF2-40B4-BE49-F238E27FC236}">
                <a16:creationId xmlns:a16="http://schemas.microsoft.com/office/drawing/2014/main" id="{2ADA3B25-6CB7-397C-4739-56F0EB629BF3}"/>
              </a:ext>
            </a:extLst>
          </p:cNvPr>
          <p:cNvSpPr txBox="1"/>
          <p:nvPr/>
        </p:nvSpPr>
        <p:spPr>
          <a:xfrm>
            <a:off x="7079374" y="309265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18" name="!!Line1">
            <a:extLst>
              <a:ext uri="{FF2B5EF4-FFF2-40B4-BE49-F238E27FC236}">
                <a16:creationId xmlns:a16="http://schemas.microsoft.com/office/drawing/2014/main" id="{8710874D-A014-04B9-AD9A-7CA07F100927}"/>
              </a:ext>
            </a:extLst>
          </p:cNvPr>
          <p:cNvSpPr txBox="1"/>
          <p:nvPr/>
        </p:nvSpPr>
        <p:spPr>
          <a:xfrm>
            <a:off x="7079374"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3" name="!!Stat">
            <a:extLst>
              <a:ext uri="{FF2B5EF4-FFF2-40B4-BE49-F238E27FC236}">
                <a16:creationId xmlns:a16="http://schemas.microsoft.com/office/drawing/2014/main" id="{9027AFE3-8CBF-02DC-65B4-10B0067980AE}"/>
              </a:ext>
            </a:extLst>
          </p:cNvPr>
          <p:cNvSpPr txBox="1"/>
          <p:nvPr/>
        </p:nvSpPr>
        <p:spPr>
          <a:xfrm>
            <a:off x="6994612" y="1552545"/>
            <a:ext cx="4486188" cy="923330"/>
          </a:xfrm>
          <a:prstGeom prst="rect">
            <a:avLst/>
          </a:prstGeom>
          <a:noFill/>
        </p:spPr>
        <p:txBody>
          <a:bodyPr wrap="square" rtlCol="0">
            <a:spAutoFit/>
          </a:bodyPr>
          <a:lstStyle/>
          <a:p>
            <a:pPr algn="ctr"/>
            <a:r>
              <a:rPr lang="en-US" sz="5400" dirty="0">
                <a:solidFill>
                  <a:schemeClr val="bg1"/>
                </a:solidFill>
                <a:latin typeface="Roboto Black" panose="02000000000000000000" pitchFamily="2" charset="0"/>
                <a:ea typeface="Roboto Black" panose="02000000000000000000" pitchFamily="2" charset="0"/>
              </a:rPr>
              <a:t>1 in 10</a:t>
            </a:r>
          </a:p>
        </p:txBody>
      </p:sp>
      <p:sp>
        <p:nvSpPr>
          <p:cNvPr id="14" name="!!Stat head">
            <a:extLst>
              <a:ext uri="{FF2B5EF4-FFF2-40B4-BE49-F238E27FC236}">
                <a16:creationId xmlns:a16="http://schemas.microsoft.com/office/drawing/2014/main" id="{3C779189-E1AC-1729-8BD2-8EF0D2A8B2C3}"/>
              </a:ext>
            </a:extLst>
          </p:cNvPr>
          <p:cNvSpPr txBox="1"/>
          <p:nvPr/>
        </p:nvSpPr>
        <p:spPr>
          <a:xfrm>
            <a:off x="6123165" y="529961"/>
            <a:ext cx="6095010" cy="1077218"/>
          </a:xfrm>
          <a:prstGeom prst="rect">
            <a:avLst/>
          </a:prstGeom>
          <a:noFill/>
        </p:spPr>
        <p:txBody>
          <a:bodyPr wrap="square" rtlCol="0">
            <a:spAutoFit/>
          </a:bodyPr>
          <a:lstStyle/>
          <a:p>
            <a:pPr algn="ctr"/>
            <a:r>
              <a:rPr lang="en-US" sz="3200" dirty="0">
                <a:solidFill>
                  <a:schemeClr val="bg1"/>
                </a:solidFill>
                <a:latin typeface="Roboto" panose="02000000000000000000" pitchFamily="2" charset="0"/>
                <a:ea typeface="Roboto" panose="02000000000000000000" pitchFamily="2" charset="0"/>
              </a:rPr>
              <a:t>Employed Americans w/ </a:t>
            </a:r>
            <a:br>
              <a:rPr lang="en-US" sz="3200" dirty="0">
                <a:solidFill>
                  <a:schemeClr val="bg1"/>
                </a:solidFill>
                <a:latin typeface="Roboto" panose="02000000000000000000" pitchFamily="2" charset="0"/>
                <a:ea typeface="Roboto" panose="02000000000000000000" pitchFamily="2" charset="0"/>
              </a:rPr>
            </a:br>
            <a:r>
              <a:rPr lang="en-US" sz="3200" b="1" dirty="0">
                <a:solidFill>
                  <a:schemeClr val="bg1"/>
                </a:solidFill>
                <a:latin typeface="Roboto" panose="02000000000000000000" pitchFamily="2" charset="0"/>
                <a:ea typeface="Roboto" panose="02000000000000000000" pitchFamily="2" charset="0"/>
              </a:rPr>
              <a:t>no ideas for reducing</a:t>
            </a:r>
            <a:r>
              <a:rPr lang="en-US" sz="3200" dirty="0">
                <a:solidFill>
                  <a:schemeClr val="bg1"/>
                </a:solidFill>
                <a:latin typeface="Roboto" panose="02000000000000000000" pitchFamily="2" charset="0"/>
                <a:ea typeface="Roboto" panose="02000000000000000000" pitchFamily="2" charset="0"/>
              </a:rPr>
              <a:t>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2" name="Picture 1">
            <a:extLst>
              <a:ext uri="{FF2B5EF4-FFF2-40B4-BE49-F238E27FC236}">
                <a16:creationId xmlns:a16="http://schemas.microsoft.com/office/drawing/2014/main" id="{660667F5-39BC-9C9A-955A-FEBCF8E22A57}"/>
              </a:ext>
            </a:extLst>
          </p:cNvPr>
          <p:cNvPicPr>
            <a:picLocks noChangeAspect="1"/>
          </p:cNvPicPr>
          <p:nvPr/>
        </p:nvPicPr>
        <p:blipFill>
          <a:blip r:embed="rId5"/>
          <a:stretch>
            <a:fillRect/>
          </a:stretch>
        </p:blipFill>
        <p:spPr>
          <a:xfrm>
            <a:off x="12192000" y="6873240"/>
            <a:ext cx="1774825" cy="1092200"/>
          </a:xfrm>
          <a:prstGeom prst="rect">
            <a:avLst/>
          </a:prstGeom>
        </p:spPr>
      </p:pic>
    </p:spTree>
    <p:extLst>
      <p:ext uri="{BB962C8B-B14F-4D97-AF65-F5344CB8AC3E}">
        <p14:creationId xmlns:p14="http://schemas.microsoft.com/office/powerpoint/2010/main" val="221573561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183038" y="2118167"/>
            <a:ext cx="9008963" cy="879684"/>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399231" y="7032644"/>
            <a:ext cx="3033590"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6067302" y="8732255"/>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I’m not good at my job</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 make a difference</a:t>
              </a:r>
            </a:p>
          </p:txBody>
        </p:sp>
      </p:grpSp>
      <p:sp>
        <p:nvSpPr>
          <p:cNvPr id="8" name="!!Red text 3">
            <a:extLst>
              <a:ext uri="{FF2B5EF4-FFF2-40B4-BE49-F238E27FC236}">
                <a16:creationId xmlns:a16="http://schemas.microsoft.com/office/drawing/2014/main" id="{8787EB1F-75AC-E887-873A-F3622D616BFF}"/>
              </a:ext>
            </a:extLst>
          </p:cNvPr>
          <p:cNvSpPr txBox="1"/>
          <p:nvPr/>
        </p:nvSpPr>
        <p:spPr>
          <a:xfrm>
            <a:off x="3183038" y="3550743"/>
            <a:ext cx="9008962"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You can experience burnout even if you</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only score “bad” on a single scale!</a:t>
            </a:r>
          </a:p>
        </p:txBody>
      </p:sp>
      <p:pic>
        <p:nvPicPr>
          <p:cNvPr id="26" name="!!Profiles">
            <a:extLst>
              <a:ext uri="{FF2B5EF4-FFF2-40B4-BE49-F238E27FC236}">
                <a16:creationId xmlns:a16="http://schemas.microsoft.com/office/drawing/2014/main" id="{721CF44F-147F-4F41-3C06-3ED3FF86937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992175" y="6948614"/>
            <a:ext cx="8183778" cy="5350229"/>
          </a:xfrm>
          <a:prstGeom prst="rect">
            <a:avLst/>
          </a:prstGeom>
        </p:spPr>
      </p:pic>
    </p:spTree>
    <p:extLst>
      <p:ext uri="{BB962C8B-B14F-4D97-AF65-F5344CB8AC3E}">
        <p14:creationId xmlns:p14="http://schemas.microsoft.com/office/powerpoint/2010/main" val="2713864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183038" y="2118167"/>
            <a:ext cx="9008963" cy="879684"/>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992175" y="4040314"/>
            <a:ext cx="8183778" cy="5350229"/>
          </a:xfrm>
          <a:prstGeom prst="rect">
            <a:avLst/>
          </a:prstGeom>
        </p:spPr>
      </p:pic>
      <p:sp>
        <p:nvSpPr>
          <p:cNvPr id="11" name="!!Red text 3">
            <a:extLst>
              <a:ext uri="{FF2B5EF4-FFF2-40B4-BE49-F238E27FC236}">
                <a16:creationId xmlns:a16="http://schemas.microsoft.com/office/drawing/2014/main" id="{31080BE2-6B04-22C6-D78A-ECB053E94D7E}"/>
              </a:ext>
            </a:extLst>
          </p:cNvPr>
          <p:cNvSpPr txBox="1"/>
          <p:nvPr/>
        </p:nvSpPr>
        <p:spPr>
          <a:xfrm>
            <a:off x="3183038" y="3207843"/>
            <a:ext cx="9008962"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In the </a:t>
            </a:r>
            <a:r>
              <a:rPr lang="en-US" sz="2000" b="1" dirty="0">
                <a:solidFill>
                  <a:srgbClr val="C00000"/>
                </a:solidFill>
                <a:latin typeface="Segoe Print" panose="02000600000000000000" pitchFamily="2" charset="0"/>
              </a:rPr>
              <a:t>“Disengaged”</a:t>
            </a:r>
            <a:r>
              <a:rPr lang="en-US" sz="2000" dirty="0">
                <a:solidFill>
                  <a:srgbClr val="C00000"/>
                </a:solidFill>
                <a:latin typeface="Segoe Print" panose="02000600000000000000" pitchFamily="2" charset="0"/>
              </a:rPr>
              <a:t> profile, </a:t>
            </a:r>
          </a:p>
          <a:p>
            <a:pPr algn="ctr"/>
            <a:r>
              <a:rPr lang="en-US" sz="2000" dirty="0">
                <a:solidFill>
                  <a:srgbClr val="C00000"/>
                </a:solidFill>
                <a:latin typeface="Segoe Print" panose="02000600000000000000" pitchFamily="2" charset="0"/>
              </a:rPr>
              <a:t>Cynicism is the </a:t>
            </a:r>
            <a:r>
              <a:rPr lang="en-US" sz="2000" b="1" dirty="0">
                <a:solidFill>
                  <a:srgbClr val="C00000"/>
                </a:solidFill>
                <a:latin typeface="Segoe Print" panose="02000600000000000000" pitchFamily="2" charset="0"/>
              </a:rPr>
              <a:t>primary</a:t>
            </a:r>
            <a:r>
              <a:rPr lang="en-US" sz="2000" dirty="0">
                <a:solidFill>
                  <a:srgbClr val="C00000"/>
                </a:solidFill>
                <a:latin typeface="Segoe Print" panose="02000600000000000000" pitchFamily="2" charset="0"/>
              </a:rPr>
              <a:t> burnout factor</a:t>
            </a:r>
          </a:p>
        </p:txBody>
      </p:sp>
    </p:spTree>
    <p:extLst>
      <p:ext uri="{BB962C8B-B14F-4D97-AF65-F5344CB8AC3E}">
        <p14:creationId xmlns:p14="http://schemas.microsoft.com/office/powerpoint/2010/main" val="2504693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5" name="!!Red text BG 3">
            <a:extLst>
              <a:ext uri="{FF2B5EF4-FFF2-40B4-BE49-F238E27FC236}">
                <a16:creationId xmlns:a16="http://schemas.microsoft.com/office/drawing/2014/main" id="{9D85C8B2-AB37-99B2-20D7-D24C8FFEB43E}"/>
              </a:ext>
            </a:extLst>
          </p:cNvPr>
          <p:cNvSpPr/>
          <p:nvPr/>
        </p:nvSpPr>
        <p:spPr>
          <a:xfrm>
            <a:off x="3969161" y="2116659"/>
            <a:ext cx="5488845" cy="92771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d text 3">
            <a:extLst>
              <a:ext uri="{FF2B5EF4-FFF2-40B4-BE49-F238E27FC236}">
                <a16:creationId xmlns:a16="http://schemas.microsoft.com/office/drawing/2014/main" id="{734A085D-64FB-56A8-9692-1B5A13500A3F}"/>
              </a:ext>
            </a:extLst>
          </p:cNvPr>
          <p:cNvSpPr txBox="1"/>
          <p:nvPr/>
        </p:nvSpPr>
        <p:spPr>
          <a:xfrm>
            <a:off x="4096162" y="2269061"/>
            <a:ext cx="5134924"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Low feelings of efficacy are primary driver</a:t>
            </a:r>
          </a:p>
        </p:txBody>
      </p:sp>
      <p:sp>
        <p:nvSpPr>
          <p:cNvPr id="8" name="!!Red highlight 3">
            <a:extLst>
              <a:ext uri="{FF2B5EF4-FFF2-40B4-BE49-F238E27FC236}">
                <a16:creationId xmlns:a16="http://schemas.microsoft.com/office/drawing/2014/main" id="{B27750B4-96F3-9FEE-8900-14E7DE7A2044}"/>
              </a:ext>
            </a:extLst>
          </p:cNvPr>
          <p:cNvSpPr/>
          <p:nvPr/>
        </p:nvSpPr>
        <p:spPr bwMode="auto">
          <a:xfrm>
            <a:off x="3916556" y="3077322"/>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043658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5" name="!!Red text BG 3">
            <a:extLst>
              <a:ext uri="{FF2B5EF4-FFF2-40B4-BE49-F238E27FC236}">
                <a16:creationId xmlns:a16="http://schemas.microsoft.com/office/drawing/2014/main" id="{9D85C8B2-AB37-99B2-20D7-D24C8FFEB43E}"/>
              </a:ext>
            </a:extLst>
          </p:cNvPr>
          <p:cNvSpPr/>
          <p:nvPr/>
        </p:nvSpPr>
        <p:spPr>
          <a:xfrm>
            <a:off x="3969161" y="3191619"/>
            <a:ext cx="5488845" cy="78166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d text 3">
            <a:extLst>
              <a:ext uri="{FF2B5EF4-FFF2-40B4-BE49-F238E27FC236}">
                <a16:creationId xmlns:a16="http://schemas.microsoft.com/office/drawing/2014/main" id="{734A085D-64FB-56A8-9692-1B5A13500A3F}"/>
              </a:ext>
            </a:extLst>
          </p:cNvPr>
          <p:cNvSpPr txBox="1"/>
          <p:nvPr/>
        </p:nvSpPr>
        <p:spPr>
          <a:xfrm>
            <a:off x="4096162" y="3430195"/>
            <a:ext cx="5134924"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Exhaustion is primary driver</a:t>
            </a:r>
          </a:p>
        </p:txBody>
      </p:sp>
      <p:sp>
        <p:nvSpPr>
          <p:cNvPr id="8" name="!!Red highlight 3">
            <a:extLst>
              <a:ext uri="{FF2B5EF4-FFF2-40B4-BE49-F238E27FC236}">
                <a16:creationId xmlns:a16="http://schemas.microsoft.com/office/drawing/2014/main" id="{B27750B4-96F3-9FEE-8900-14E7DE7A2044}"/>
              </a:ext>
            </a:extLst>
          </p:cNvPr>
          <p:cNvSpPr/>
          <p:nvPr/>
        </p:nvSpPr>
        <p:spPr bwMode="auto">
          <a:xfrm>
            <a:off x="3916556" y="4035262"/>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12337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5" name="!!Red text BG 3">
            <a:extLst>
              <a:ext uri="{FF2B5EF4-FFF2-40B4-BE49-F238E27FC236}">
                <a16:creationId xmlns:a16="http://schemas.microsoft.com/office/drawing/2014/main" id="{9D85C8B2-AB37-99B2-20D7-D24C8FFEB43E}"/>
              </a:ext>
            </a:extLst>
          </p:cNvPr>
          <p:cNvSpPr/>
          <p:nvPr/>
        </p:nvSpPr>
        <p:spPr>
          <a:xfrm>
            <a:off x="3969161" y="3988855"/>
            <a:ext cx="5488845" cy="85528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d text 3">
            <a:extLst>
              <a:ext uri="{FF2B5EF4-FFF2-40B4-BE49-F238E27FC236}">
                <a16:creationId xmlns:a16="http://schemas.microsoft.com/office/drawing/2014/main" id="{734A085D-64FB-56A8-9692-1B5A13500A3F}"/>
              </a:ext>
            </a:extLst>
          </p:cNvPr>
          <p:cNvSpPr txBox="1"/>
          <p:nvPr/>
        </p:nvSpPr>
        <p:spPr>
          <a:xfrm>
            <a:off x="4096162" y="4257509"/>
            <a:ext cx="5134924" cy="400110"/>
          </a:xfrm>
          <a:prstGeom prst="rect">
            <a:avLst/>
          </a:prstGeom>
          <a:noFill/>
        </p:spPr>
        <p:txBody>
          <a:bodyPr wrap="square" rtlCol="0">
            <a:spAutoFit/>
          </a:bodyPr>
          <a:lstStyle/>
          <a:p>
            <a:pPr algn="ctr"/>
            <a:r>
              <a:rPr lang="en-US" sz="2000" b="1" dirty="0">
                <a:solidFill>
                  <a:srgbClr val="C00000"/>
                </a:solidFill>
                <a:latin typeface="Segoe Print" panose="02000600000000000000" pitchFamily="2" charset="0"/>
              </a:rPr>
              <a:t>Two or more</a:t>
            </a:r>
            <a:r>
              <a:rPr lang="en-US" sz="2000" dirty="0">
                <a:solidFill>
                  <a:srgbClr val="C00000"/>
                </a:solidFill>
                <a:latin typeface="Segoe Print" panose="02000600000000000000" pitchFamily="2" charset="0"/>
              </a:rPr>
              <a:t> drivers of burnout</a:t>
            </a:r>
          </a:p>
        </p:txBody>
      </p:sp>
      <p:sp>
        <p:nvSpPr>
          <p:cNvPr id="8" name="!!Red highlight 3">
            <a:extLst>
              <a:ext uri="{FF2B5EF4-FFF2-40B4-BE49-F238E27FC236}">
                <a16:creationId xmlns:a16="http://schemas.microsoft.com/office/drawing/2014/main" id="{B27750B4-96F3-9FEE-8900-14E7DE7A2044}"/>
              </a:ext>
            </a:extLst>
          </p:cNvPr>
          <p:cNvSpPr/>
          <p:nvPr/>
        </p:nvSpPr>
        <p:spPr bwMode="auto">
          <a:xfrm>
            <a:off x="3916556" y="4978688"/>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grpSp>
        <p:nvGrpSpPr>
          <p:cNvPr id="25" name="!!Ven group">
            <a:extLst>
              <a:ext uri="{FF2B5EF4-FFF2-40B4-BE49-F238E27FC236}">
                <a16:creationId xmlns:a16="http://schemas.microsoft.com/office/drawing/2014/main" id="{70A3D633-3A77-A996-D1FB-4028F7395E51}"/>
              </a:ext>
            </a:extLst>
          </p:cNvPr>
          <p:cNvGrpSpPr/>
          <p:nvPr/>
        </p:nvGrpSpPr>
        <p:grpSpPr>
          <a:xfrm>
            <a:off x="9134968" y="1502307"/>
            <a:ext cx="3063999" cy="5348148"/>
            <a:chOff x="9134968" y="1502307"/>
            <a:chExt cx="3063999" cy="5348148"/>
          </a:xfrm>
        </p:grpSpPr>
        <p:sp>
          <p:nvSpPr>
            <p:cNvPr id="23" name="Rectangle 22">
              <a:extLst>
                <a:ext uri="{FF2B5EF4-FFF2-40B4-BE49-F238E27FC236}">
                  <a16:creationId xmlns:a16="http://schemas.microsoft.com/office/drawing/2014/main" id="{918A7261-B85D-D125-17B9-2F39A9C7920F}"/>
                </a:ext>
              </a:extLst>
            </p:cNvPr>
            <p:cNvSpPr/>
            <p:nvPr/>
          </p:nvSpPr>
          <p:spPr>
            <a:xfrm>
              <a:off x="9134968" y="1502307"/>
              <a:ext cx="3063999" cy="5346247"/>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4" name="!!Phase 4 pic">
              <a:extLst>
                <a:ext uri="{FF2B5EF4-FFF2-40B4-BE49-F238E27FC236}">
                  <a16:creationId xmlns:a16="http://schemas.microsoft.com/office/drawing/2014/main" id="{79DB8ABF-F036-0F3C-388B-8BA0E58E3F5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017141" y="2463663"/>
              <a:ext cx="1156606" cy="4386792"/>
            </a:xfrm>
            <a:prstGeom prst="rect">
              <a:avLst/>
            </a:prstGeom>
          </p:spPr>
        </p:pic>
        <p:sp>
          <p:nvSpPr>
            <p:cNvPr id="15" name="!!Phase 4">
              <a:extLst>
                <a:ext uri="{FF2B5EF4-FFF2-40B4-BE49-F238E27FC236}">
                  <a16:creationId xmlns:a16="http://schemas.microsoft.com/office/drawing/2014/main" id="{2807116A-ADCD-1A1E-FC17-4F914A6ECA78}"/>
                </a:ext>
              </a:extLst>
            </p:cNvPr>
            <p:cNvSpPr txBox="1"/>
            <p:nvPr/>
          </p:nvSpPr>
          <p:spPr>
            <a:xfrm>
              <a:off x="11165678"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17" name="!!Phase 3 pic">
              <a:extLst>
                <a:ext uri="{FF2B5EF4-FFF2-40B4-BE49-F238E27FC236}">
                  <a16:creationId xmlns:a16="http://schemas.microsoft.com/office/drawing/2014/main" id="{75227E6B-68B2-3272-B638-59519C71D2E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339091" y="2463663"/>
              <a:ext cx="1156605" cy="4386792"/>
            </a:xfrm>
            <a:prstGeom prst="rect">
              <a:avLst/>
            </a:prstGeom>
          </p:spPr>
        </p:pic>
        <p:sp>
          <p:nvSpPr>
            <p:cNvPr id="18" name="!!Phase 3">
              <a:extLst>
                <a:ext uri="{FF2B5EF4-FFF2-40B4-BE49-F238E27FC236}">
                  <a16:creationId xmlns:a16="http://schemas.microsoft.com/office/drawing/2014/main" id="{5ACB2A1A-F599-DB5C-8397-CA0D21CFF424}"/>
                </a:ext>
              </a:extLst>
            </p:cNvPr>
            <p:cNvSpPr txBox="1"/>
            <p:nvPr/>
          </p:nvSpPr>
          <p:spPr>
            <a:xfrm>
              <a:off x="9134968"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grpSp>
    </p:spTree>
    <p:extLst>
      <p:ext uri="{BB962C8B-B14F-4D97-AF65-F5344CB8AC3E}">
        <p14:creationId xmlns:p14="http://schemas.microsoft.com/office/powerpoint/2010/main" val="56984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8" name="!!Red highlight 3">
            <a:extLst>
              <a:ext uri="{FF2B5EF4-FFF2-40B4-BE49-F238E27FC236}">
                <a16:creationId xmlns:a16="http://schemas.microsoft.com/office/drawing/2014/main" id="{B27750B4-96F3-9FEE-8900-14E7DE7A2044}"/>
              </a:ext>
            </a:extLst>
          </p:cNvPr>
          <p:cNvSpPr/>
          <p:nvPr/>
        </p:nvSpPr>
        <p:spPr bwMode="auto">
          <a:xfrm>
            <a:off x="3916556" y="5907599"/>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grpSp>
        <p:nvGrpSpPr>
          <p:cNvPr id="25" name="!!Ven group">
            <a:extLst>
              <a:ext uri="{FF2B5EF4-FFF2-40B4-BE49-F238E27FC236}">
                <a16:creationId xmlns:a16="http://schemas.microsoft.com/office/drawing/2014/main" id="{70A3D633-3A77-A996-D1FB-4028F7395E51}"/>
              </a:ext>
            </a:extLst>
          </p:cNvPr>
          <p:cNvGrpSpPr/>
          <p:nvPr/>
        </p:nvGrpSpPr>
        <p:grpSpPr>
          <a:xfrm>
            <a:off x="12502284" y="1502307"/>
            <a:ext cx="3063999" cy="5348148"/>
            <a:chOff x="9134968" y="1502307"/>
            <a:chExt cx="3063999" cy="5348148"/>
          </a:xfrm>
        </p:grpSpPr>
        <p:sp>
          <p:nvSpPr>
            <p:cNvPr id="23" name="Rectangle 22">
              <a:extLst>
                <a:ext uri="{FF2B5EF4-FFF2-40B4-BE49-F238E27FC236}">
                  <a16:creationId xmlns:a16="http://schemas.microsoft.com/office/drawing/2014/main" id="{918A7261-B85D-D125-17B9-2F39A9C7920F}"/>
                </a:ext>
              </a:extLst>
            </p:cNvPr>
            <p:cNvSpPr/>
            <p:nvPr/>
          </p:nvSpPr>
          <p:spPr>
            <a:xfrm>
              <a:off x="9134968" y="1502307"/>
              <a:ext cx="3063999" cy="5346247"/>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4" name="!!Phase 4 pic">
              <a:extLst>
                <a:ext uri="{FF2B5EF4-FFF2-40B4-BE49-F238E27FC236}">
                  <a16:creationId xmlns:a16="http://schemas.microsoft.com/office/drawing/2014/main" id="{79DB8ABF-F036-0F3C-388B-8BA0E58E3F5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017141" y="2463663"/>
              <a:ext cx="1156606" cy="4386792"/>
            </a:xfrm>
            <a:prstGeom prst="rect">
              <a:avLst/>
            </a:prstGeom>
          </p:spPr>
        </p:pic>
        <p:sp>
          <p:nvSpPr>
            <p:cNvPr id="15" name="!!Phase 4">
              <a:extLst>
                <a:ext uri="{FF2B5EF4-FFF2-40B4-BE49-F238E27FC236}">
                  <a16:creationId xmlns:a16="http://schemas.microsoft.com/office/drawing/2014/main" id="{2807116A-ADCD-1A1E-FC17-4F914A6ECA78}"/>
                </a:ext>
              </a:extLst>
            </p:cNvPr>
            <p:cNvSpPr txBox="1"/>
            <p:nvPr/>
          </p:nvSpPr>
          <p:spPr>
            <a:xfrm>
              <a:off x="11165678"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17" name="!!Phase 3 pic">
              <a:extLst>
                <a:ext uri="{FF2B5EF4-FFF2-40B4-BE49-F238E27FC236}">
                  <a16:creationId xmlns:a16="http://schemas.microsoft.com/office/drawing/2014/main" id="{75227E6B-68B2-3272-B638-59519C71D2E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339091" y="2463663"/>
              <a:ext cx="1156605" cy="4386792"/>
            </a:xfrm>
            <a:prstGeom prst="rect">
              <a:avLst/>
            </a:prstGeom>
          </p:spPr>
        </p:pic>
        <p:sp>
          <p:nvSpPr>
            <p:cNvPr id="18" name="!!Phase 3">
              <a:extLst>
                <a:ext uri="{FF2B5EF4-FFF2-40B4-BE49-F238E27FC236}">
                  <a16:creationId xmlns:a16="http://schemas.microsoft.com/office/drawing/2014/main" id="{5ACB2A1A-F599-DB5C-8397-CA0D21CFF424}"/>
                </a:ext>
              </a:extLst>
            </p:cNvPr>
            <p:cNvSpPr txBox="1"/>
            <p:nvPr/>
          </p:nvSpPr>
          <p:spPr>
            <a:xfrm>
              <a:off x="9134968"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grpSp>
    </p:spTree>
    <p:extLst>
      <p:ext uri="{BB962C8B-B14F-4D97-AF65-F5344CB8AC3E}">
        <p14:creationId xmlns:p14="http://schemas.microsoft.com/office/powerpoint/2010/main" val="926435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8" name="!!Red highlight 3">
            <a:extLst>
              <a:ext uri="{FF2B5EF4-FFF2-40B4-BE49-F238E27FC236}">
                <a16:creationId xmlns:a16="http://schemas.microsoft.com/office/drawing/2014/main" id="{B27750B4-96F3-9FEE-8900-14E7DE7A2044}"/>
              </a:ext>
            </a:extLst>
          </p:cNvPr>
          <p:cNvSpPr/>
          <p:nvPr/>
        </p:nvSpPr>
        <p:spPr bwMode="auto">
          <a:xfrm>
            <a:off x="3916556" y="5907599"/>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5" name="Picture 2" descr="See the source image">
            <a:extLst>
              <a:ext uri="{FF2B5EF4-FFF2-40B4-BE49-F238E27FC236}">
                <a16:creationId xmlns:a16="http://schemas.microsoft.com/office/drawing/2014/main" id="{551F13E4-0981-DDB3-5C1E-7D5C002178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25" y="524740"/>
            <a:ext cx="6300890" cy="63008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73E0DE2D-01E6-F5FF-3961-9EB20280A3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05773" y="506059"/>
            <a:ext cx="6095009" cy="633881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90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1" presetClass="exit" presetSubtype="0" fill="hold" nodeType="afterEffect">
                                  <p:stCondLst>
                                    <p:cond delay="0"/>
                                  </p:stCondLst>
                                  <p:childTnLst>
                                    <p:set>
                                      <p:cBhvr>
                                        <p:cTn id="17" dur="1" fill="hold">
                                          <p:stCondLst>
                                            <p:cond delay="0"/>
                                          </p:stCondLst>
                                        </p:cTn>
                                        <p:tgtEl>
                                          <p:spTgt spid="3"/>
                                        </p:tgtEl>
                                        <p:attrNameLst>
                                          <p:attrName>style.visibility</p:attrName>
                                        </p:attrNameLst>
                                      </p:cBhvr>
                                      <p:to>
                                        <p:strVal val="hidden"/>
                                      </p:to>
                                    </p:set>
                                  </p:childTnLst>
                                </p:cTn>
                              </p:par>
                              <p:par>
                                <p:cTn id="18" presetID="1" presetClass="exit"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AWS Scores">
            <a:extLst>
              <a:ext uri="{FF2B5EF4-FFF2-40B4-BE49-F238E27FC236}">
                <a16:creationId xmlns:a16="http://schemas.microsoft.com/office/drawing/2014/main" id="{9B7F5AF4-2BD1-0316-C972-D2E7C07C2DE1}"/>
              </a:ext>
            </a:extLst>
          </p:cNvPr>
          <p:cNvPicPr>
            <a:picLocks noChangeAspect="1"/>
          </p:cNvPicPr>
          <p:nvPr/>
        </p:nvPicPr>
        <p:blipFill>
          <a:blip r:embed="rId3"/>
          <a:stretch>
            <a:fillRect/>
          </a:stretch>
        </p:blipFill>
        <p:spPr>
          <a:xfrm>
            <a:off x="3660205" y="7461634"/>
            <a:ext cx="8454160" cy="3659761"/>
          </a:xfrm>
          <a:prstGeom prst="rect">
            <a:avLst/>
          </a:prstGeom>
        </p:spPr>
      </p:pic>
      <p:pic>
        <p:nvPicPr>
          <p:cNvPr id="5" name="!!AWS Circle">
            <a:extLst>
              <a:ext uri="{FF2B5EF4-FFF2-40B4-BE49-F238E27FC236}">
                <a16:creationId xmlns:a16="http://schemas.microsoft.com/office/drawing/2014/main" id="{63C1D3F6-3542-714B-AEA5-F36FAA95924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7468751"/>
            <a:ext cx="1905277" cy="2402611"/>
          </a:xfrm>
          <a:prstGeom prst="rect">
            <a:avLst/>
          </a:prstGeom>
        </p:spPr>
      </p:pic>
      <p:sp>
        <p:nvSpPr>
          <p:cNvPr id="6" name="!!AWS Sub">
            <a:extLst>
              <a:ext uri="{FF2B5EF4-FFF2-40B4-BE49-F238E27FC236}">
                <a16:creationId xmlns:a16="http://schemas.microsoft.com/office/drawing/2014/main" id="{44E2398E-DBA4-BFD0-5C1E-92206848AF86}"/>
              </a:ext>
            </a:extLst>
          </p:cNvPr>
          <p:cNvSpPr txBox="1"/>
          <p:nvPr/>
        </p:nvSpPr>
        <p:spPr>
          <a:xfrm>
            <a:off x="43829" y="995013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05E4A80B-5A39-DB6B-BF41-15971A55F779}"/>
              </a:ext>
            </a:extLst>
          </p:cNvPr>
          <p:cNvSpPr txBox="1"/>
          <p:nvPr/>
        </p:nvSpPr>
        <p:spPr>
          <a:xfrm>
            <a:off x="177800" y="1052839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pic>
        <p:nvPicPr>
          <p:cNvPr id="10" name="!!MindGarden">
            <a:extLst>
              <a:ext uri="{FF2B5EF4-FFF2-40B4-BE49-F238E27FC236}">
                <a16:creationId xmlns:a16="http://schemas.microsoft.com/office/drawing/2014/main" id="{6DBDED44-B963-408E-C8DB-808F1EADB46C}"/>
              </a:ext>
            </a:extLst>
          </p:cNvPr>
          <p:cNvPicPr>
            <a:picLocks noChangeAspect="1"/>
          </p:cNvPicPr>
          <p:nvPr/>
        </p:nvPicPr>
        <p:blipFill>
          <a:blip r:embed="rId5"/>
          <a:stretch>
            <a:fillRect/>
          </a:stretch>
        </p:blipFill>
        <p:spPr>
          <a:xfrm>
            <a:off x="12258800" y="1829029"/>
            <a:ext cx="8148292" cy="5028971"/>
          </a:xfrm>
          <a:prstGeom prst="rect">
            <a:avLst/>
          </a:prstGeom>
        </p:spPr>
      </p:pic>
      <p:sp>
        <p:nvSpPr>
          <p:cNvPr id="3" name="!!Reliability">
            <a:extLst>
              <a:ext uri="{FF2B5EF4-FFF2-40B4-BE49-F238E27FC236}">
                <a16:creationId xmlns:a16="http://schemas.microsoft.com/office/drawing/2014/main" id="{7BB33D92-16A4-FEB7-156C-485078911204}"/>
              </a:ext>
            </a:extLst>
          </p:cNvPr>
          <p:cNvSpPr txBox="1"/>
          <p:nvPr/>
        </p:nvSpPr>
        <p:spPr>
          <a:xfrm>
            <a:off x="4145788" y="1767590"/>
            <a:ext cx="5787273"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reliability</a:t>
            </a:r>
            <a:r>
              <a:rPr lang="en-US" sz="2800" dirty="0">
                <a:solidFill>
                  <a:srgbClr val="2D3E50"/>
                </a:solidFill>
                <a:latin typeface="Roboto Light" panose="02000000000000000000" pitchFamily="2" charset="0"/>
                <a:ea typeface="Roboto Light" panose="02000000000000000000" pitchFamily="2" charset="0"/>
              </a:rPr>
              <a:t> of the three MBI scales exceeds recommended levels for research studies</a:t>
            </a:r>
          </a:p>
        </p:txBody>
      </p:sp>
      <p:sp>
        <p:nvSpPr>
          <p:cNvPr id="7" name="!!Validity">
            <a:extLst>
              <a:ext uri="{FF2B5EF4-FFF2-40B4-BE49-F238E27FC236}">
                <a16:creationId xmlns:a16="http://schemas.microsoft.com/office/drawing/2014/main" id="{19560771-1F60-1EC2-586C-DFC051586B71}"/>
              </a:ext>
            </a:extLst>
          </p:cNvPr>
          <p:cNvSpPr txBox="1"/>
          <p:nvPr/>
        </p:nvSpPr>
        <p:spPr>
          <a:xfrm>
            <a:off x="4145787" y="3490033"/>
            <a:ext cx="5787273"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validity</a:t>
            </a:r>
            <a:r>
              <a:rPr lang="en-US" sz="2800" dirty="0">
                <a:solidFill>
                  <a:srgbClr val="2D3E50"/>
                </a:solidFill>
                <a:latin typeface="Roboto Light" panose="02000000000000000000" pitchFamily="2" charset="0"/>
                <a:ea typeface="Roboto Light" panose="02000000000000000000" pitchFamily="2" charset="0"/>
              </a:rPr>
              <a:t> of the MBI has been demonstrated by numerous studies</a:t>
            </a:r>
          </a:p>
        </p:txBody>
      </p:sp>
      <p:sp>
        <p:nvSpPr>
          <p:cNvPr id="23" name="!!WhiteBG">
            <a:extLst>
              <a:ext uri="{FF2B5EF4-FFF2-40B4-BE49-F238E27FC236}">
                <a16:creationId xmlns:a16="http://schemas.microsoft.com/office/drawing/2014/main" id="{1E728E9A-6F05-6400-A9D1-32EF7EB1706B}"/>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11" name="Picture 2" descr="See the source image">
            <a:extLst>
              <a:ext uri="{FF2B5EF4-FFF2-40B4-BE49-F238E27FC236}">
                <a16:creationId xmlns:a16="http://schemas.microsoft.com/office/drawing/2014/main" id="{98237556-76F7-C7F8-9295-72C987AF637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05694" y="524740"/>
            <a:ext cx="6300890" cy="630089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1DF3B45A-AF7E-DFAD-23F3-7FAE4C95F01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288863" y="506059"/>
            <a:ext cx="6095009" cy="633881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4607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MBI Circle 2">
            <a:extLst>
              <a:ext uri="{FF2B5EF4-FFF2-40B4-BE49-F238E27FC236}">
                <a16:creationId xmlns:a16="http://schemas.microsoft.com/office/drawing/2014/main" id="{49FF8821-F64A-8AAC-CDC8-CFD59ADA10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2712009"/>
            <a:ext cx="1905277" cy="2402611"/>
          </a:xfrm>
          <a:prstGeom prst="rect">
            <a:avLst/>
          </a:prstGeom>
        </p:spPr>
      </p:pic>
      <p:pic>
        <p:nvPicPr>
          <p:cNvPr id="37" name="!!AWS Scores">
            <a:extLst>
              <a:ext uri="{FF2B5EF4-FFF2-40B4-BE49-F238E27FC236}">
                <a16:creationId xmlns:a16="http://schemas.microsoft.com/office/drawing/2014/main" id="{246E4426-81BA-E8D0-6604-2079C4C19F75}"/>
              </a:ext>
            </a:extLst>
          </p:cNvPr>
          <p:cNvPicPr>
            <a:picLocks noChangeAspect="1"/>
          </p:cNvPicPr>
          <p:nvPr/>
        </p:nvPicPr>
        <p:blipFill>
          <a:blip r:embed="rId4"/>
          <a:stretch>
            <a:fillRect/>
          </a:stretch>
        </p:blipFill>
        <p:spPr>
          <a:xfrm>
            <a:off x="3660205" y="1612372"/>
            <a:ext cx="8454160" cy="3659761"/>
          </a:xfrm>
          <a:prstGeom prst="rect">
            <a:avLst/>
          </a:prstGeom>
        </p:spPr>
      </p:pic>
      <p:sp>
        <p:nvSpPr>
          <p:cNvPr id="32" name="!!Reliability">
            <a:extLst>
              <a:ext uri="{FF2B5EF4-FFF2-40B4-BE49-F238E27FC236}">
                <a16:creationId xmlns:a16="http://schemas.microsoft.com/office/drawing/2014/main" id="{410C2BB6-CF8B-B4ED-FE50-96A0850248CD}"/>
              </a:ext>
            </a:extLst>
          </p:cNvPr>
          <p:cNvSpPr txBox="1"/>
          <p:nvPr/>
        </p:nvSpPr>
        <p:spPr>
          <a:xfrm>
            <a:off x="4145788" y="-3791384"/>
            <a:ext cx="5787273"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reliability</a:t>
            </a:r>
            <a:r>
              <a:rPr lang="en-US" sz="2800" dirty="0">
                <a:solidFill>
                  <a:srgbClr val="2D3E50"/>
                </a:solidFill>
                <a:latin typeface="Roboto Light" panose="02000000000000000000" pitchFamily="2" charset="0"/>
                <a:ea typeface="Roboto Light" panose="02000000000000000000" pitchFamily="2" charset="0"/>
              </a:rPr>
              <a:t> of the three MBI scales exceeds recommended levels for research studies</a:t>
            </a:r>
          </a:p>
        </p:txBody>
      </p:sp>
      <p:sp>
        <p:nvSpPr>
          <p:cNvPr id="33" name="!!Validity">
            <a:extLst>
              <a:ext uri="{FF2B5EF4-FFF2-40B4-BE49-F238E27FC236}">
                <a16:creationId xmlns:a16="http://schemas.microsoft.com/office/drawing/2014/main" id="{565047C0-087E-8C96-D3AC-2C92B991AF77}"/>
              </a:ext>
            </a:extLst>
          </p:cNvPr>
          <p:cNvSpPr txBox="1"/>
          <p:nvPr/>
        </p:nvSpPr>
        <p:spPr>
          <a:xfrm>
            <a:off x="4145787" y="-2068941"/>
            <a:ext cx="5787273"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validity</a:t>
            </a:r>
            <a:r>
              <a:rPr lang="en-US" sz="2800" dirty="0">
                <a:solidFill>
                  <a:srgbClr val="2D3E50"/>
                </a:solidFill>
                <a:latin typeface="Roboto Light" panose="02000000000000000000" pitchFamily="2" charset="0"/>
                <a:ea typeface="Roboto Light" panose="02000000000000000000" pitchFamily="2" charset="0"/>
              </a:rPr>
              <a:t> of the MBI has been demonstrated by numerous studies</a:t>
            </a:r>
          </a:p>
        </p:txBody>
      </p:sp>
      <p:sp>
        <p:nvSpPr>
          <p:cNvPr id="29" name="Text 1">
            <a:extLst>
              <a:ext uri="{FF2B5EF4-FFF2-40B4-BE49-F238E27FC236}">
                <a16:creationId xmlns:a16="http://schemas.microsoft.com/office/drawing/2014/main" id="{5A99629D-697B-9148-6390-4E3C20EBB223}"/>
              </a:ext>
            </a:extLst>
          </p:cNvPr>
          <p:cNvSpPr txBox="1"/>
          <p:nvPr/>
        </p:nvSpPr>
        <p:spPr>
          <a:xfrm>
            <a:off x="-1262738" y="-180426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30" name="!!MBI Circle">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4361299"/>
            <a:ext cx="1905277" cy="2402611"/>
          </a:xfrm>
          <a:prstGeom prst="rect">
            <a:avLst/>
          </a:prstGeom>
        </p:spPr>
      </p:pic>
      <p:sp>
        <p:nvSpPr>
          <p:cNvPr id="31" name="Text 1">
            <a:extLst>
              <a:ext uri="{FF2B5EF4-FFF2-40B4-BE49-F238E27FC236}">
                <a16:creationId xmlns:a16="http://schemas.microsoft.com/office/drawing/2014/main" id="{DD2A7881-E21A-ED3D-46E7-AF4B84DB7406}"/>
              </a:ext>
            </a:extLst>
          </p:cNvPr>
          <p:cNvSpPr txBox="1"/>
          <p:nvPr/>
        </p:nvSpPr>
        <p:spPr>
          <a:xfrm>
            <a:off x="3" y="-1301653"/>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1887101"/>
            <a:ext cx="1905277" cy="2402611"/>
          </a:xfrm>
          <a:prstGeom prst="rect">
            <a:avLst/>
          </a:prstGeom>
        </p:spPr>
      </p:pic>
      <p:sp>
        <p:nvSpPr>
          <p:cNvPr id="6" name="!!AWS Sub">
            <a:extLst>
              <a:ext uri="{FF2B5EF4-FFF2-40B4-BE49-F238E27FC236}">
                <a16:creationId xmlns:a16="http://schemas.microsoft.com/office/drawing/2014/main" id="{E49D4FB7-3C11-7DA0-4875-BDA1DB41C035}"/>
              </a:ext>
            </a:extLst>
          </p:cNvPr>
          <p:cNvSpPr txBox="1"/>
          <p:nvPr/>
        </p:nvSpPr>
        <p:spPr>
          <a:xfrm>
            <a:off x="43829" y="436848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2C7782B2-9D00-EBCC-A73E-CF00244D60C5}"/>
              </a:ext>
            </a:extLst>
          </p:cNvPr>
          <p:cNvSpPr txBox="1"/>
          <p:nvPr/>
        </p:nvSpPr>
        <p:spPr>
          <a:xfrm>
            <a:off x="177800" y="494674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8" name="!!Red highlight 3">
            <a:extLst>
              <a:ext uri="{FF2B5EF4-FFF2-40B4-BE49-F238E27FC236}">
                <a16:creationId xmlns:a16="http://schemas.microsoft.com/office/drawing/2014/main" id="{EEFC1A11-4937-1423-4698-E875CAB9E63D}"/>
              </a:ext>
            </a:extLst>
          </p:cNvPr>
          <p:cNvSpPr/>
          <p:nvPr/>
        </p:nvSpPr>
        <p:spPr bwMode="auto">
          <a:xfrm>
            <a:off x="3701143" y="3031873"/>
            <a:ext cx="1071211" cy="2213755"/>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318490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Workload">
            <a:extLst>
              <a:ext uri="{FF2B5EF4-FFF2-40B4-BE49-F238E27FC236}">
                <a16:creationId xmlns:a16="http://schemas.microsoft.com/office/drawing/2014/main" id="{25B94EE0-537A-00C0-049B-11C95D70B4EE}"/>
              </a:ext>
            </a:extLst>
          </p:cNvPr>
          <p:cNvPicPr>
            <a:picLocks noChangeAspect="1"/>
          </p:cNvPicPr>
          <p:nvPr/>
        </p:nvPicPr>
        <p:blipFill>
          <a:blip r:embed="rId3"/>
          <a:stretch>
            <a:fillRect/>
          </a:stretch>
        </p:blipFill>
        <p:spPr>
          <a:xfrm>
            <a:off x="4223152" y="1451578"/>
            <a:ext cx="7551699" cy="1647222"/>
          </a:xfrm>
          <a:prstGeom prst="rect">
            <a:avLst/>
          </a:prstGeom>
        </p:spPr>
      </p:pic>
      <p:pic>
        <p:nvPicPr>
          <p:cNvPr id="15" name="!!Control">
            <a:extLst>
              <a:ext uri="{FF2B5EF4-FFF2-40B4-BE49-F238E27FC236}">
                <a16:creationId xmlns:a16="http://schemas.microsoft.com/office/drawing/2014/main" id="{84839A0A-E48B-8731-F84F-01CA8299F688}"/>
              </a:ext>
            </a:extLst>
          </p:cNvPr>
          <p:cNvPicPr>
            <a:picLocks noChangeAspect="1"/>
          </p:cNvPicPr>
          <p:nvPr/>
        </p:nvPicPr>
        <p:blipFill>
          <a:blip r:embed="rId4"/>
          <a:stretch>
            <a:fillRect/>
          </a:stretch>
        </p:blipFill>
        <p:spPr>
          <a:xfrm>
            <a:off x="4223151" y="3302000"/>
            <a:ext cx="7551699" cy="1647222"/>
          </a:xfrm>
          <a:prstGeom prst="rect">
            <a:avLst/>
          </a:prstGeom>
        </p:spPr>
      </p:pic>
      <p:pic>
        <p:nvPicPr>
          <p:cNvPr id="18" name="!!Reward">
            <a:extLst>
              <a:ext uri="{FF2B5EF4-FFF2-40B4-BE49-F238E27FC236}">
                <a16:creationId xmlns:a16="http://schemas.microsoft.com/office/drawing/2014/main" id="{73F5DB07-67F1-E8BD-2063-757F7075CE56}"/>
              </a:ext>
            </a:extLst>
          </p:cNvPr>
          <p:cNvPicPr>
            <a:picLocks noChangeAspect="1"/>
          </p:cNvPicPr>
          <p:nvPr/>
        </p:nvPicPr>
        <p:blipFill>
          <a:blip r:embed="rId5"/>
          <a:stretch>
            <a:fillRect/>
          </a:stretch>
        </p:blipFill>
        <p:spPr>
          <a:xfrm>
            <a:off x="4223150" y="5138268"/>
            <a:ext cx="7551699" cy="1647222"/>
          </a:xfrm>
          <a:prstGeom prst="rect">
            <a:avLst/>
          </a:prstGeom>
        </p:spPr>
      </p:pic>
      <p:sp>
        <p:nvSpPr>
          <p:cNvPr id="23" name="!!Workload red">
            <a:extLst>
              <a:ext uri="{FF2B5EF4-FFF2-40B4-BE49-F238E27FC236}">
                <a16:creationId xmlns:a16="http://schemas.microsoft.com/office/drawing/2014/main" id="{CD8688AD-6DB1-45D0-2E90-BF66E639724A}"/>
              </a:ext>
            </a:extLst>
          </p:cNvPr>
          <p:cNvSpPr txBox="1"/>
          <p:nvPr/>
        </p:nvSpPr>
        <p:spPr>
          <a:xfrm>
            <a:off x="4308824" y="1840313"/>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sp>
        <p:nvSpPr>
          <p:cNvPr id="24" name="!!Control red">
            <a:extLst>
              <a:ext uri="{FF2B5EF4-FFF2-40B4-BE49-F238E27FC236}">
                <a16:creationId xmlns:a16="http://schemas.microsoft.com/office/drawing/2014/main" id="{7FE3D24B-E817-42C7-492F-B387CC6AD22B}"/>
              </a:ext>
            </a:extLst>
          </p:cNvPr>
          <p:cNvSpPr txBox="1"/>
          <p:nvPr/>
        </p:nvSpPr>
        <p:spPr>
          <a:xfrm>
            <a:off x="4308824" y="3648538"/>
            <a:ext cx="114646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Control</a:t>
            </a:r>
          </a:p>
        </p:txBody>
      </p:sp>
      <p:sp>
        <p:nvSpPr>
          <p:cNvPr id="25" name="!!Reward red">
            <a:extLst>
              <a:ext uri="{FF2B5EF4-FFF2-40B4-BE49-F238E27FC236}">
                <a16:creationId xmlns:a16="http://schemas.microsoft.com/office/drawing/2014/main" id="{42223302-0CB9-9F0C-1075-5D14B3831FF0}"/>
              </a:ext>
            </a:extLst>
          </p:cNvPr>
          <p:cNvSpPr txBox="1"/>
          <p:nvPr/>
        </p:nvSpPr>
        <p:spPr>
          <a:xfrm>
            <a:off x="4308824" y="5531522"/>
            <a:ext cx="118173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Reward</a:t>
            </a:r>
          </a:p>
        </p:txBody>
      </p:sp>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23581" y="1887101"/>
            <a:ext cx="1905277" cy="2402611"/>
          </a:xfrm>
          <a:prstGeom prst="rect">
            <a:avLst/>
          </a:prstGeom>
        </p:spPr>
      </p:pic>
      <p:sp>
        <p:nvSpPr>
          <p:cNvPr id="6" name="!!AWS Sub">
            <a:extLst>
              <a:ext uri="{FF2B5EF4-FFF2-40B4-BE49-F238E27FC236}">
                <a16:creationId xmlns:a16="http://schemas.microsoft.com/office/drawing/2014/main" id="{E49D4FB7-3C11-7DA0-4875-BDA1DB41C035}"/>
              </a:ext>
            </a:extLst>
          </p:cNvPr>
          <p:cNvSpPr txBox="1"/>
          <p:nvPr/>
        </p:nvSpPr>
        <p:spPr>
          <a:xfrm>
            <a:off x="43829" y="436848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2C7782B2-9D00-EBCC-A73E-CF00244D60C5}"/>
              </a:ext>
            </a:extLst>
          </p:cNvPr>
          <p:cNvSpPr txBox="1"/>
          <p:nvPr/>
        </p:nvSpPr>
        <p:spPr>
          <a:xfrm>
            <a:off x="177800" y="494674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43008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4">
            <a:extLst>
              <a:ext uri="{FF2B5EF4-FFF2-40B4-BE49-F238E27FC236}">
                <a16:creationId xmlns:a16="http://schemas.microsoft.com/office/drawing/2014/main" id="{9E8F6549-04C3-A34B-AFF1-D2BADE6FA991}"/>
              </a:ext>
            </a:extLst>
          </p:cNvPr>
          <p:cNvSpPr txBox="1"/>
          <p:nvPr/>
        </p:nvSpPr>
        <p:spPr>
          <a:xfrm>
            <a:off x="12218301"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4" name="!!Line3">
            <a:extLst>
              <a:ext uri="{FF2B5EF4-FFF2-40B4-BE49-F238E27FC236}">
                <a16:creationId xmlns:a16="http://schemas.microsoft.com/office/drawing/2014/main" id="{F657E666-0EE6-56E3-46A7-2DAB8C631D9A}"/>
              </a:ext>
            </a:extLst>
          </p:cNvPr>
          <p:cNvSpPr txBox="1"/>
          <p:nvPr/>
        </p:nvSpPr>
        <p:spPr>
          <a:xfrm>
            <a:off x="12218301"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5" name="!!Line1">
            <a:extLst>
              <a:ext uri="{FF2B5EF4-FFF2-40B4-BE49-F238E27FC236}">
                <a16:creationId xmlns:a16="http://schemas.microsoft.com/office/drawing/2014/main" id="{97256B16-5362-84FE-33CB-E9B3341FFC3E}"/>
              </a:ext>
            </a:extLst>
          </p:cNvPr>
          <p:cNvSpPr txBox="1"/>
          <p:nvPr/>
        </p:nvSpPr>
        <p:spPr>
          <a:xfrm>
            <a:off x="12218302"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8" name="!!Gray bg">
            <a:extLst>
              <a:ext uri="{FF2B5EF4-FFF2-40B4-BE49-F238E27FC236}">
                <a16:creationId xmlns:a16="http://schemas.microsoft.com/office/drawing/2014/main" id="{98021589-8EA4-E579-67D0-A26C50FF359D}"/>
              </a:ext>
            </a:extLst>
          </p:cNvPr>
          <p:cNvSpPr/>
          <p:nvPr/>
        </p:nvSpPr>
        <p:spPr>
          <a:xfrm>
            <a:off x="-3416300" y="481696"/>
            <a:ext cx="335280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5539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extLst>
              <p:ext uri="{D42A27DB-BD31-4B8C-83A1-F6EECF244321}">
                <p14:modId xmlns:p14="http://schemas.microsoft.com/office/powerpoint/2010/main" val="4081559262"/>
              </p:ext>
            </p:extLst>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5"/>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chemeClr val="accent2"/>
                </a:solidFill>
                <a:latin typeface="Roboto" panose="02000000000000000000" pitchFamily="2" charset="0"/>
                <a:ea typeface="Roboto" panose="02000000000000000000" pitchFamily="2" charset="0"/>
              </a:rPr>
              <a:t>Employed Americans</a:t>
            </a:r>
            <a:br>
              <a:rPr lang="en-US" sz="3200" dirty="0">
                <a:solidFill>
                  <a:schemeClr val="accent2"/>
                </a:solidFill>
                <a:latin typeface="Roboto" panose="02000000000000000000" pitchFamily="2" charset="0"/>
                <a:ea typeface="Roboto" panose="02000000000000000000" pitchFamily="2" charset="0"/>
              </a:rPr>
            </a:br>
            <a:r>
              <a:rPr lang="en-US" sz="3200" b="1" dirty="0">
                <a:solidFill>
                  <a:schemeClr val="accent2"/>
                </a:solidFill>
                <a:latin typeface="Roboto" panose="02000000000000000000" pitchFamily="2" charset="0"/>
                <a:ea typeface="Roboto" panose="02000000000000000000" pitchFamily="2" charset="0"/>
              </a:rPr>
              <a:t>reporting</a:t>
            </a:r>
            <a:r>
              <a:rPr lang="en-US" sz="3200" dirty="0">
                <a:solidFill>
                  <a:schemeClr val="accent2"/>
                </a:solidFill>
                <a:latin typeface="Roboto" panose="02000000000000000000" pitchFamily="2" charset="0"/>
                <a:ea typeface="Roboto" panose="02000000000000000000" pitchFamily="2" charset="0"/>
              </a:rPr>
              <a:t> worker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948863" y="4333573"/>
            <a:ext cx="2171700" cy="923330"/>
          </a:xfrm>
          <a:prstGeom prst="rect">
            <a:avLst/>
          </a:prstGeom>
          <a:noFill/>
        </p:spPr>
        <p:txBody>
          <a:bodyPr wrap="square" rtlCol="0">
            <a:spAutoFit/>
          </a:bodyPr>
          <a:lstStyle/>
          <a:p>
            <a:pPr algn="ctr"/>
            <a:r>
              <a:rPr lang="en-US" sz="5400" dirty="0">
                <a:solidFill>
                  <a:schemeClr val="accent2"/>
                </a:solidFill>
                <a:latin typeface="Roboto Black" panose="02000000000000000000" pitchFamily="2" charset="0"/>
                <a:ea typeface="Roboto Black" panose="02000000000000000000" pitchFamily="2" charset="0"/>
              </a:rPr>
              <a:t>76%</a:t>
            </a:r>
          </a:p>
        </p:txBody>
      </p:sp>
    </p:spTree>
    <p:extLst>
      <p:ext uri="{BB962C8B-B14F-4D97-AF65-F5344CB8AC3E}">
        <p14:creationId xmlns:p14="http://schemas.microsoft.com/office/powerpoint/2010/main" val="1262784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750"/>
                                        <p:tgtEl>
                                          <p:spTgt spid="6"/>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9" grpId="0"/>
      <p:bldP spid="1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indGarden">
            <a:extLst>
              <a:ext uri="{FF2B5EF4-FFF2-40B4-BE49-F238E27FC236}">
                <a16:creationId xmlns:a16="http://schemas.microsoft.com/office/drawing/2014/main" id="{ACC60FB7-93E9-5E75-0703-BBF778A5B473}"/>
              </a:ext>
            </a:extLst>
          </p:cNvPr>
          <p:cNvPicPr>
            <a:picLocks noChangeAspect="1"/>
          </p:cNvPicPr>
          <p:nvPr/>
        </p:nvPicPr>
        <p:blipFill>
          <a:blip r:embed="rId3"/>
          <a:stretch>
            <a:fillRect/>
          </a:stretch>
        </p:blipFill>
        <p:spPr>
          <a:xfrm>
            <a:off x="12192000" y="2988918"/>
            <a:ext cx="6268959" cy="3869082"/>
          </a:xfrm>
          <a:prstGeom prst="rect">
            <a:avLst/>
          </a:prstGeom>
        </p:spPr>
      </p:pic>
      <p:pic>
        <p:nvPicPr>
          <p:cNvPr id="37" name="!!AWS Scores">
            <a:extLst>
              <a:ext uri="{FF2B5EF4-FFF2-40B4-BE49-F238E27FC236}">
                <a16:creationId xmlns:a16="http://schemas.microsoft.com/office/drawing/2014/main" id="{246E4426-81BA-E8D0-6604-2079C4C19F75}"/>
              </a:ext>
            </a:extLst>
          </p:cNvPr>
          <p:cNvPicPr>
            <a:picLocks noChangeAspect="1"/>
          </p:cNvPicPr>
          <p:nvPr/>
        </p:nvPicPr>
        <p:blipFill>
          <a:blip r:embed="rId4"/>
          <a:stretch>
            <a:fillRect/>
          </a:stretch>
        </p:blipFill>
        <p:spPr>
          <a:xfrm>
            <a:off x="3660205" y="7011689"/>
            <a:ext cx="8454160" cy="3659761"/>
          </a:xfrm>
          <a:prstGeom prst="rect">
            <a:avLst/>
          </a:prstGeom>
        </p:spPr>
      </p:pic>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6" name="!!AWS Sub">
            <a:extLst>
              <a:ext uri="{FF2B5EF4-FFF2-40B4-BE49-F238E27FC236}">
                <a16:creationId xmlns:a16="http://schemas.microsoft.com/office/drawing/2014/main" id="{E49D4FB7-3C11-7DA0-4875-BDA1DB41C035}"/>
              </a:ext>
            </a:extLst>
          </p:cNvPr>
          <p:cNvSpPr txBox="1"/>
          <p:nvPr/>
        </p:nvSpPr>
        <p:spPr>
          <a:xfrm>
            <a:off x="43829" y="7068141"/>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2C7782B2-9D00-EBCC-A73E-CF00244D60C5}"/>
              </a:ext>
            </a:extLst>
          </p:cNvPr>
          <p:cNvSpPr txBox="1"/>
          <p:nvPr/>
        </p:nvSpPr>
        <p:spPr>
          <a:xfrm>
            <a:off x="177800" y="7646405"/>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97643462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indGarden">
            <a:extLst>
              <a:ext uri="{FF2B5EF4-FFF2-40B4-BE49-F238E27FC236}">
                <a16:creationId xmlns:a16="http://schemas.microsoft.com/office/drawing/2014/main" id="{C9128715-EB88-B054-B5B3-F901D12E9241}"/>
              </a:ext>
            </a:extLst>
          </p:cNvPr>
          <p:cNvPicPr>
            <a:picLocks noChangeAspect="1"/>
          </p:cNvPicPr>
          <p:nvPr/>
        </p:nvPicPr>
        <p:blipFill>
          <a:blip r:embed="rId3"/>
          <a:stretch>
            <a:fillRect/>
          </a:stretch>
        </p:blipFill>
        <p:spPr>
          <a:xfrm>
            <a:off x="3424677" y="1446975"/>
            <a:ext cx="8767323" cy="5411025"/>
          </a:xfrm>
          <a:prstGeom prst="rect">
            <a:avLst/>
          </a:prstGeom>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Red highlight 3">
            <a:extLst>
              <a:ext uri="{FF2B5EF4-FFF2-40B4-BE49-F238E27FC236}">
                <a16:creationId xmlns:a16="http://schemas.microsoft.com/office/drawing/2014/main" id="{E1B97FC1-5A0C-B42D-B669-F64F29BBD06F}"/>
              </a:ext>
            </a:extLst>
          </p:cNvPr>
          <p:cNvSpPr/>
          <p:nvPr/>
        </p:nvSpPr>
        <p:spPr bwMode="auto">
          <a:xfrm>
            <a:off x="9798396" y="6439537"/>
            <a:ext cx="2387198" cy="378759"/>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683368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nual pic">
            <a:extLst>
              <a:ext uri="{FF2B5EF4-FFF2-40B4-BE49-F238E27FC236}">
                <a16:creationId xmlns:a16="http://schemas.microsoft.com/office/drawing/2014/main" id="{651B3CD3-0E48-589C-CF46-48BEF5621503}"/>
              </a:ext>
            </a:extLst>
          </p:cNvPr>
          <p:cNvPicPr>
            <a:picLocks noChangeAspect="1"/>
          </p:cNvPicPr>
          <p:nvPr/>
        </p:nvPicPr>
        <p:blipFill>
          <a:blip r:embed="rId3"/>
          <a:stretch>
            <a:fillRect/>
          </a:stretch>
        </p:blipFill>
        <p:spPr>
          <a:xfrm>
            <a:off x="3714072" y="9292071"/>
            <a:ext cx="1133699" cy="1141915"/>
          </a:xfrm>
          <a:prstGeom prst="rect">
            <a:avLst/>
          </a:prstGeom>
        </p:spPr>
      </p:pic>
      <p:sp>
        <p:nvSpPr>
          <p:cNvPr id="8" name="!!Manual text">
            <a:extLst>
              <a:ext uri="{FF2B5EF4-FFF2-40B4-BE49-F238E27FC236}">
                <a16:creationId xmlns:a16="http://schemas.microsoft.com/office/drawing/2014/main" id="{37EC03E1-74AE-FEF8-A4F8-6BC415E75E40}"/>
              </a:ext>
            </a:extLst>
          </p:cNvPr>
          <p:cNvSpPr txBox="1"/>
          <p:nvPr/>
        </p:nvSpPr>
        <p:spPr>
          <a:xfrm>
            <a:off x="4899199" y="9356504"/>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0" name="!!Host pic">
            <a:extLst>
              <a:ext uri="{FF2B5EF4-FFF2-40B4-BE49-F238E27FC236}">
                <a16:creationId xmlns:a16="http://schemas.microsoft.com/office/drawing/2014/main" id="{26551F36-6C26-3A45-2A08-673D8FF1A27B}"/>
              </a:ext>
            </a:extLst>
          </p:cNvPr>
          <p:cNvPicPr>
            <a:picLocks noChangeAspect="1"/>
          </p:cNvPicPr>
          <p:nvPr/>
        </p:nvPicPr>
        <p:blipFill>
          <a:blip r:embed="rId4"/>
          <a:stretch>
            <a:fillRect/>
          </a:stretch>
        </p:blipFill>
        <p:spPr>
          <a:xfrm>
            <a:off x="3714072" y="12242881"/>
            <a:ext cx="1133699" cy="1141915"/>
          </a:xfrm>
          <a:prstGeom prst="rect">
            <a:avLst/>
          </a:prstGeom>
        </p:spPr>
      </p:pic>
      <p:sp>
        <p:nvSpPr>
          <p:cNvPr id="11" name="!!Host text">
            <a:extLst>
              <a:ext uri="{FF2B5EF4-FFF2-40B4-BE49-F238E27FC236}">
                <a16:creationId xmlns:a16="http://schemas.microsoft.com/office/drawing/2014/main" id="{2436D2B1-DDF2-7D10-0F76-3BE149C0A8E3}"/>
              </a:ext>
            </a:extLst>
          </p:cNvPr>
          <p:cNvSpPr txBox="1"/>
          <p:nvPr/>
        </p:nvSpPr>
        <p:spPr>
          <a:xfrm>
            <a:off x="4899199" y="1226570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2" name="!!Ind pic">
            <a:extLst>
              <a:ext uri="{FF2B5EF4-FFF2-40B4-BE49-F238E27FC236}">
                <a16:creationId xmlns:a16="http://schemas.microsoft.com/office/drawing/2014/main" id="{52BE7A65-C78C-7A6D-809B-3C9D4DE1760D}"/>
              </a:ext>
            </a:extLst>
          </p:cNvPr>
          <p:cNvPicPr>
            <a:picLocks noChangeAspect="1"/>
          </p:cNvPicPr>
          <p:nvPr/>
        </p:nvPicPr>
        <p:blipFill>
          <a:blip r:embed="rId5"/>
          <a:stretch>
            <a:fillRect/>
          </a:stretch>
        </p:blipFill>
        <p:spPr>
          <a:xfrm>
            <a:off x="3714072" y="16649734"/>
            <a:ext cx="1133699" cy="1141974"/>
          </a:xfrm>
          <a:prstGeom prst="rect">
            <a:avLst/>
          </a:prstGeom>
        </p:spPr>
      </p:pic>
      <p:sp>
        <p:nvSpPr>
          <p:cNvPr id="13" name="!!Ind text">
            <a:extLst>
              <a:ext uri="{FF2B5EF4-FFF2-40B4-BE49-F238E27FC236}">
                <a16:creationId xmlns:a16="http://schemas.microsoft.com/office/drawing/2014/main" id="{E7D69D20-5CA8-A6BA-FDDB-DA0F4C8860D3}"/>
              </a:ext>
            </a:extLst>
          </p:cNvPr>
          <p:cNvSpPr txBox="1"/>
          <p:nvPr/>
        </p:nvSpPr>
        <p:spPr>
          <a:xfrm>
            <a:off x="4928228" y="1664973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4" name="!!Grp pic">
            <a:extLst>
              <a:ext uri="{FF2B5EF4-FFF2-40B4-BE49-F238E27FC236}">
                <a16:creationId xmlns:a16="http://schemas.microsoft.com/office/drawing/2014/main" id="{F5846723-84D4-7BF5-E1AB-0BDF4F33AFCA}"/>
              </a:ext>
            </a:extLst>
          </p:cNvPr>
          <p:cNvPicPr>
            <a:picLocks noChangeAspect="1"/>
          </p:cNvPicPr>
          <p:nvPr/>
        </p:nvPicPr>
        <p:blipFill>
          <a:blip r:embed="rId6"/>
          <a:stretch>
            <a:fillRect/>
          </a:stretch>
        </p:blipFill>
        <p:spPr>
          <a:xfrm>
            <a:off x="3714071" y="24593500"/>
            <a:ext cx="1133699" cy="1133699"/>
          </a:xfrm>
          <a:prstGeom prst="rect">
            <a:avLst/>
          </a:prstGeom>
        </p:spPr>
      </p:pic>
      <p:sp>
        <p:nvSpPr>
          <p:cNvPr id="15" name="!!Grp text">
            <a:extLst>
              <a:ext uri="{FF2B5EF4-FFF2-40B4-BE49-F238E27FC236}">
                <a16:creationId xmlns:a16="http://schemas.microsoft.com/office/drawing/2014/main" id="{11D0B0A2-DB87-AA97-B7C6-CCF63DEB13F4}"/>
              </a:ext>
            </a:extLst>
          </p:cNvPr>
          <p:cNvSpPr txBox="1"/>
          <p:nvPr/>
        </p:nvSpPr>
        <p:spPr>
          <a:xfrm>
            <a:off x="4928228" y="2459350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pic>
        <p:nvPicPr>
          <p:cNvPr id="2" name="!!MindGarden">
            <a:extLst>
              <a:ext uri="{FF2B5EF4-FFF2-40B4-BE49-F238E27FC236}">
                <a16:creationId xmlns:a16="http://schemas.microsoft.com/office/drawing/2014/main" id="{C9128715-EB88-B054-B5B3-F901D12E9241}"/>
              </a:ext>
            </a:extLst>
          </p:cNvPr>
          <p:cNvPicPr>
            <a:picLocks noChangeAspect="1"/>
          </p:cNvPicPr>
          <p:nvPr/>
        </p:nvPicPr>
        <p:blipFill>
          <a:blip r:embed="rId7"/>
          <a:stretch>
            <a:fillRect/>
          </a:stretch>
        </p:blipFill>
        <p:spPr>
          <a:xfrm>
            <a:off x="3424677" y="-638629"/>
            <a:ext cx="12146565" cy="7496629"/>
          </a:xfrm>
          <a:prstGeom prst="rect">
            <a:avLst/>
          </a:prstGeom>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Red highlight 3">
            <a:extLst>
              <a:ext uri="{FF2B5EF4-FFF2-40B4-BE49-F238E27FC236}">
                <a16:creationId xmlns:a16="http://schemas.microsoft.com/office/drawing/2014/main" id="{96E0DBCE-DC4B-F1CC-C8F7-BF0D3A80A35C}"/>
              </a:ext>
            </a:extLst>
          </p:cNvPr>
          <p:cNvSpPr/>
          <p:nvPr/>
        </p:nvSpPr>
        <p:spPr bwMode="auto">
          <a:xfrm>
            <a:off x="6597147" y="6052456"/>
            <a:ext cx="2387198" cy="378759"/>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31802519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pic>
        <p:nvPicPr>
          <p:cNvPr id="2" name="!!MindGarden">
            <a:extLst>
              <a:ext uri="{FF2B5EF4-FFF2-40B4-BE49-F238E27FC236}">
                <a16:creationId xmlns:a16="http://schemas.microsoft.com/office/drawing/2014/main" id="{C9128715-EB88-B054-B5B3-F901D12E9241}"/>
              </a:ext>
            </a:extLst>
          </p:cNvPr>
          <p:cNvPicPr>
            <a:picLocks noChangeAspect="1"/>
          </p:cNvPicPr>
          <p:nvPr/>
        </p:nvPicPr>
        <p:blipFill>
          <a:blip r:embed="rId7"/>
          <a:stretch>
            <a:fillRect/>
          </a:stretch>
        </p:blipFill>
        <p:spPr>
          <a:xfrm>
            <a:off x="3424677" y="-7765147"/>
            <a:ext cx="12146565" cy="7496629"/>
          </a:xfrm>
          <a:prstGeom prst="rect">
            <a:avLst/>
          </a:prstGeom>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Red highlight 3">
            <a:extLst>
              <a:ext uri="{FF2B5EF4-FFF2-40B4-BE49-F238E27FC236}">
                <a16:creationId xmlns:a16="http://schemas.microsoft.com/office/drawing/2014/main" id="{E5382131-995B-E7FB-456B-F723E0EB6E0D}"/>
              </a:ext>
            </a:extLst>
          </p:cNvPr>
          <p:cNvSpPr/>
          <p:nvPr/>
        </p:nvSpPr>
        <p:spPr bwMode="auto">
          <a:xfrm>
            <a:off x="6597147" y="-1074062"/>
            <a:ext cx="2387198" cy="378759"/>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083977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duotone>
              <a:schemeClr val="bg2">
                <a:shade val="45000"/>
                <a:satMod val="135000"/>
              </a:schemeClr>
              <a:prstClr val="white"/>
            </a:duotone>
          </a:blip>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chemeClr val="bg1">
                    <a:lumMod val="85000"/>
                  </a:schemeClr>
                </a:solidFill>
                <a:latin typeface="Roboto Light" panose="02000000000000000000" pitchFamily="2" charset="0"/>
                <a:ea typeface="Roboto Light" panose="02000000000000000000" pitchFamily="2" charset="0"/>
              </a:rPr>
              <a:t>Individual Report</a:t>
            </a:r>
            <a:br>
              <a:rPr lang="en-US" sz="2000" dirty="0">
                <a:solidFill>
                  <a:schemeClr val="bg1">
                    <a:lumMod val="85000"/>
                  </a:schemeClr>
                </a:solidFill>
                <a:latin typeface="Roboto Light" panose="02000000000000000000" pitchFamily="2" charset="0"/>
                <a:ea typeface="Roboto Light" panose="02000000000000000000" pitchFamily="2" charset="0"/>
              </a:rPr>
            </a:br>
            <a:endParaRPr lang="en-US" sz="2000" dirty="0">
              <a:solidFill>
                <a:schemeClr val="bg1">
                  <a:lumMod val="85000"/>
                </a:schemeClr>
              </a:solidFill>
              <a:latin typeface="Roboto Light" panose="02000000000000000000" pitchFamily="2" charset="0"/>
              <a:ea typeface="Roboto Light" panose="02000000000000000000" pitchFamily="2" charset="0"/>
            </a:endParaRPr>
          </a:p>
          <a:p>
            <a:r>
              <a:rPr lang="en-US" sz="2000" b="1" dirty="0">
                <a:solidFill>
                  <a:schemeClr val="bg1">
                    <a:lumMod val="85000"/>
                  </a:schemeClr>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duotone>
              <a:schemeClr val="bg2">
                <a:shade val="45000"/>
                <a:satMod val="135000"/>
              </a:schemeClr>
              <a:prstClr val="white"/>
            </a:duotone>
          </a:blip>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chemeClr val="bg1">
                    <a:lumMod val="85000"/>
                  </a:schemeClr>
                </a:solidFill>
                <a:latin typeface="Roboto Light" panose="02000000000000000000" pitchFamily="2" charset="0"/>
                <a:ea typeface="Roboto Light" panose="02000000000000000000" pitchFamily="2" charset="0"/>
              </a:rPr>
              <a:t>Group Report</a:t>
            </a:r>
            <a:endParaRPr lang="en-US" sz="2000" i="1" dirty="0">
              <a:solidFill>
                <a:schemeClr val="bg1">
                  <a:lumMod val="85000"/>
                </a:schemeClr>
              </a:solidFill>
              <a:latin typeface="Roboto Thin" panose="02000000000000000000" pitchFamily="2" charset="0"/>
              <a:ea typeface="Roboto Thin" panose="02000000000000000000" pitchFamily="2" charset="0"/>
            </a:endParaRPr>
          </a:p>
          <a:p>
            <a:endParaRPr lang="en-US" sz="2000" b="1" dirty="0">
              <a:solidFill>
                <a:schemeClr val="bg1">
                  <a:lumMod val="85000"/>
                </a:schemeClr>
              </a:solidFill>
              <a:latin typeface="Roboto Light" panose="02000000000000000000" pitchFamily="2" charset="0"/>
              <a:ea typeface="Roboto Light" panose="02000000000000000000" pitchFamily="2" charset="0"/>
            </a:endParaRPr>
          </a:p>
          <a:p>
            <a:r>
              <a:rPr lang="en-US" sz="2000" b="1" dirty="0">
                <a:solidFill>
                  <a:schemeClr val="bg1">
                    <a:lumMod val="85000"/>
                  </a:schemeClr>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Tree>
    <p:extLst>
      <p:ext uri="{BB962C8B-B14F-4D97-AF65-F5344CB8AC3E}">
        <p14:creationId xmlns:p14="http://schemas.microsoft.com/office/powerpoint/2010/main" val="221149477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
        <p:nvSpPr>
          <p:cNvPr id="2" name="Right Brace 1">
            <a:extLst>
              <a:ext uri="{FF2B5EF4-FFF2-40B4-BE49-F238E27FC236}">
                <a16:creationId xmlns:a16="http://schemas.microsoft.com/office/drawing/2014/main" id="{236B5358-FAD2-ECFB-62D3-9FF9BCAF1CD9}"/>
              </a:ext>
            </a:extLst>
          </p:cNvPr>
          <p:cNvSpPr/>
          <p:nvPr/>
        </p:nvSpPr>
        <p:spPr>
          <a:xfrm>
            <a:off x="8011885" y="3953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Pick one">
            <a:extLst>
              <a:ext uri="{FF2B5EF4-FFF2-40B4-BE49-F238E27FC236}">
                <a16:creationId xmlns:a16="http://schemas.microsoft.com/office/drawing/2014/main" id="{E6726939-A680-DA7D-E03F-6A0D2EF0C9AC}"/>
              </a:ext>
            </a:extLst>
          </p:cNvPr>
          <p:cNvSpPr txBox="1"/>
          <p:nvPr/>
        </p:nvSpPr>
        <p:spPr>
          <a:xfrm>
            <a:off x="8389257" y="4892906"/>
            <a:ext cx="252024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Pick one (or both)</a:t>
            </a:r>
          </a:p>
        </p:txBody>
      </p:sp>
    </p:spTree>
    <p:extLst>
      <p:ext uri="{BB962C8B-B14F-4D97-AF65-F5344CB8AC3E}">
        <p14:creationId xmlns:p14="http://schemas.microsoft.com/office/powerpoint/2010/main" val="9393754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
        <p:nvSpPr>
          <p:cNvPr id="2" name="Right Brace 1">
            <a:extLst>
              <a:ext uri="{FF2B5EF4-FFF2-40B4-BE49-F238E27FC236}">
                <a16:creationId xmlns:a16="http://schemas.microsoft.com/office/drawing/2014/main" id="{236B5358-FAD2-ECFB-62D3-9FF9BCAF1CD9}"/>
              </a:ext>
            </a:extLst>
          </p:cNvPr>
          <p:cNvSpPr/>
          <p:nvPr/>
        </p:nvSpPr>
        <p:spPr>
          <a:xfrm>
            <a:off x="8011885" y="3953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Pick one">
            <a:extLst>
              <a:ext uri="{FF2B5EF4-FFF2-40B4-BE49-F238E27FC236}">
                <a16:creationId xmlns:a16="http://schemas.microsoft.com/office/drawing/2014/main" id="{E6726939-A680-DA7D-E03F-6A0D2EF0C9AC}"/>
              </a:ext>
            </a:extLst>
          </p:cNvPr>
          <p:cNvSpPr txBox="1"/>
          <p:nvPr/>
        </p:nvSpPr>
        <p:spPr>
          <a:xfrm>
            <a:off x="8389257" y="4892906"/>
            <a:ext cx="252024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Pick one (or both)</a:t>
            </a:r>
          </a:p>
        </p:txBody>
      </p:sp>
      <p:sp>
        <p:nvSpPr>
          <p:cNvPr id="13" name="Rectangle 12">
            <a:extLst>
              <a:ext uri="{FF2B5EF4-FFF2-40B4-BE49-F238E27FC236}">
                <a16:creationId xmlns:a16="http://schemas.microsoft.com/office/drawing/2014/main" id="{9BC01606-FE34-4EC2-A65C-69208C820569}"/>
              </a:ext>
            </a:extLst>
          </p:cNvPr>
          <p:cNvSpPr/>
          <p:nvPr/>
        </p:nvSpPr>
        <p:spPr>
          <a:xfrm>
            <a:off x="0" y="1135225"/>
            <a:ext cx="12192000" cy="5722775"/>
          </a:xfrm>
          <a:prstGeom prst="rect">
            <a:avLst/>
          </a:prstGeom>
          <a:solidFill>
            <a:schemeClr val="bg1">
              <a:lumMod val="95000"/>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41CBD1F-62AF-CF2B-BDAF-98CA75640094}"/>
              </a:ext>
            </a:extLst>
          </p:cNvPr>
          <p:cNvPicPr>
            <a:picLocks noChangeAspect="1"/>
          </p:cNvPicPr>
          <p:nvPr/>
        </p:nvPicPr>
        <p:blipFill>
          <a:blip r:embed="rId10"/>
          <a:stretch>
            <a:fillRect/>
          </a:stretch>
        </p:blipFill>
        <p:spPr>
          <a:xfrm>
            <a:off x="1282502" y="1593899"/>
            <a:ext cx="9785918" cy="4517440"/>
          </a:xfrm>
          <a:prstGeom prst="rect">
            <a:avLst/>
          </a:prstGeom>
        </p:spPr>
      </p:pic>
      <p:sp>
        <p:nvSpPr>
          <p:cNvPr id="17" name="!!Required">
            <a:extLst>
              <a:ext uri="{FF2B5EF4-FFF2-40B4-BE49-F238E27FC236}">
                <a16:creationId xmlns:a16="http://schemas.microsoft.com/office/drawing/2014/main" id="{16BCFE86-2286-A505-A3C6-1E892A938AF3}"/>
              </a:ext>
            </a:extLst>
          </p:cNvPr>
          <p:cNvSpPr txBox="1"/>
          <p:nvPr/>
        </p:nvSpPr>
        <p:spPr>
          <a:xfrm>
            <a:off x="8184126" y="1779732"/>
            <a:ext cx="277351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Average scale scores</a:t>
            </a:r>
            <a:endParaRPr lang="en-US" sz="2000" b="1" dirty="0">
              <a:solidFill>
                <a:srgbClr val="C00000"/>
              </a:solidFill>
              <a:latin typeface="Segoe Print" panose="02000600000000000000" pitchFamily="2" charset="0"/>
            </a:endParaRPr>
          </a:p>
        </p:txBody>
      </p:sp>
    </p:spTree>
    <p:extLst>
      <p:ext uri="{BB962C8B-B14F-4D97-AF65-F5344CB8AC3E}">
        <p14:creationId xmlns:p14="http://schemas.microsoft.com/office/powerpoint/2010/main" val="15754863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53" presetClass="entr" presetSubtype="16"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p:cTn id="10" dur="1000" fill="hold"/>
                                        <p:tgtEl>
                                          <p:spTgt spid="10"/>
                                        </p:tgtEl>
                                        <p:attrNameLst>
                                          <p:attrName>ppt_w</p:attrName>
                                        </p:attrNameLst>
                                      </p:cBhvr>
                                      <p:tavLst>
                                        <p:tav tm="0">
                                          <p:val>
                                            <p:fltVal val="0"/>
                                          </p:val>
                                        </p:tav>
                                        <p:tav tm="100000">
                                          <p:val>
                                            <p:strVal val="#ppt_w"/>
                                          </p:val>
                                        </p:tav>
                                      </p:tavLst>
                                    </p:anim>
                                    <p:anim calcmode="lin" valueType="num">
                                      <p:cBhvr>
                                        <p:cTn id="11" dur="1000" fill="hold"/>
                                        <p:tgtEl>
                                          <p:spTgt spid="10"/>
                                        </p:tgtEl>
                                        <p:attrNameLst>
                                          <p:attrName>ppt_h</p:attrName>
                                        </p:attrNameLst>
                                      </p:cBhvr>
                                      <p:tavLst>
                                        <p:tav tm="0">
                                          <p:val>
                                            <p:fltVal val="0"/>
                                          </p:val>
                                        </p:tav>
                                        <p:tav tm="100000">
                                          <p:val>
                                            <p:strVal val="#ppt_h"/>
                                          </p:val>
                                        </p:tav>
                                      </p:tavLst>
                                    </p:anim>
                                    <p:animEffect transition="in" filter="fade">
                                      <p:cBhvr>
                                        <p:cTn id="12" dur="1000"/>
                                        <p:tgtEl>
                                          <p:spTgt spid="10"/>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
        <p:nvSpPr>
          <p:cNvPr id="2" name="Right Brace 1">
            <a:extLst>
              <a:ext uri="{FF2B5EF4-FFF2-40B4-BE49-F238E27FC236}">
                <a16:creationId xmlns:a16="http://schemas.microsoft.com/office/drawing/2014/main" id="{236B5358-FAD2-ECFB-62D3-9FF9BCAF1CD9}"/>
              </a:ext>
            </a:extLst>
          </p:cNvPr>
          <p:cNvSpPr/>
          <p:nvPr/>
        </p:nvSpPr>
        <p:spPr>
          <a:xfrm>
            <a:off x="8011885" y="3953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Pick one">
            <a:extLst>
              <a:ext uri="{FF2B5EF4-FFF2-40B4-BE49-F238E27FC236}">
                <a16:creationId xmlns:a16="http://schemas.microsoft.com/office/drawing/2014/main" id="{E6726939-A680-DA7D-E03F-6A0D2EF0C9AC}"/>
              </a:ext>
            </a:extLst>
          </p:cNvPr>
          <p:cNvSpPr txBox="1"/>
          <p:nvPr/>
        </p:nvSpPr>
        <p:spPr>
          <a:xfrm>
            <a:off x="8389257" y="4892906"/>
            <a:ext cx="252024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Pick one (or both)</a:t>
            </a:r>
          </a:p>
        </p:txBody>
      </p:sp>
      <p:sp>
        <p:nvSpPr>
          <p:cNvPr id="13" name="Rectangle 12">
            <a:extLst>
              <a:ext uri="{FF2B5EF4-FFF2-40B4-BE49-F238E27FC236}">
                <a16:creationId xmlns:a16="http://schemas.microsoft.com/office/drawing/2014/main" id="{9BC01606-FE34-4EC2-A65C-69208C820569}"/>
              </a:ext>
            </a:extLst>
          </p:cNvPr>
          <p:cNvSpPr/>
          <p:nvPr/>
        </p:nvSpPr>
        <p:spPr>
          <a:xfrm>
            <a:off x="0" y="1135225"/>
            <a:ext cx="12192000" cy="5722775"/>
          </a:xfrm>
          <a:prstGeom prst="rect">
            <a:avLst/>
          </a:prstGeom>
          <a:solidFill>
            <a:schemeClr val="bg1">
              <a:lumMod val="95000"/>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BAAF61FF-B56F-3EFD-5F7B-73734B6CBF8A}"/>
              </a:ext>
            </a:extLst>
          </p:cNvPr>
          <p:cNvPicPr>
            <a:picLocks noChangeAspect="1"/>
          </p:cNvPicPr>
          <p:nvPr/>
        </p:nvPicPr>
        <p:blipFill>
          <a:blip r:embed="rId10"/>
          <a:stretch>
            <a:fillRect/>
          </a:stretch>
        </p:blipFill>
        <p:spPr>
          <a:xfrm>
            <a:off x="1282500" y="1582553"/>
            <a:ext cx="9884073" cy="4528785"/>
          </a:xfrm>
          <a:prstGeom prst="rect">
            <a:avLst/>
          </a:prstGeom>
        </p:spPr>
      </p:pic>
      <p:sp>
        <p:nvSpPr>
          <p:cNvPr id="24" name="!!Required">
            <a:extLst>
              <a:ext uri="{FF2B5EF4-FFF2-40B4-BE49-F238E27FC236}">
                <a16:creationId xmlns:a16="http://schemas.microsoft.com/office/drawing/2014/main" id="{EBF0F10F-0C02-F759-A0B9-0D7001CE6D20}"/>
              </a:ext>
            </a:extLst>
          </p:cNvPr>
          <p:cNvSpPr txBox="1"/>
          <p:nvPr/>
        </p:nvSpPr>
        <p:spPr>
          <a:xfrm>
            <a:off x="8184126" y="1779732"/>
            <a:ext cx="279595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Standard deviations</a:t>
            </a:r>
            <a:endParaRPr lang="en-US" sz="2000" b="1" dirty="0">
              <a:solidFill>
                <a:srgbClr val="C00000"/>
              </a:solidFill>
              <a:latin typeface="Segoe Print" panose="02000600000000000000" pitchFamily="2" charset="0"/>
            </a:endParaRPr>
          </a:p>
        </p:txBody>
      </p:sp>
    </p:spTree>
    <p:extLst>
      <p:ext uri="{BB962C8B-B14F-4D97-AF65-F5344CB8AC3E}">
        <p14:creationId xmlns:p14="http://schemas.microsoft.com/office/powerpoint/2010/main" val="3426799559"/>
      </p:ext>
    </p:extLst>
  </p:cSld>
  <p:clrMapOvr>
    <a:masterClrMapping/>
  </p:clrMapOvr>
  <p:transition spd="med">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office space what do you do here |  DID YOU TAKE THE SURVEY YET? | image tagged in office space what do you do here | made w/ Imgflip meme maker">
            <a:extLst>
              <a:ext uri="{FF2B5EF4-FFF2-40B4-BE49-F238E27FC236}">
                <a16:creationId xmlns:a16="http://schemas.microsoft.com/office/drawing/2014/main" id="{3899832F-77F7-750E-CAFA-5DD879F8F7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0216" y="190119"/>
            <a:ext cx="1555860" cy="843235"/>
          </a:xfrm>
          <a:prstGeom prst="rect">
            <a:avLst/>
          </a:prstGeom>
          <a:noFill/>
          <a:extLst>
            <a:ext uri="{909E8E84-426E-40DD-AFC4-6F175D3DCCD1}">
              <a14:hiddenFill xmlns:a14="http://schemas.microsoft.com/office/drawing/2010/main">
                <a:solidFill>
                  <a:srgbClr val="FFFFFF"/>
                </a:solidFill>
              </a14:hiddenFill>
            </a:ext>
          </a:extLst>
        </p:spPr>
      </p:pic>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4"/>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5"/>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6"/>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7"/>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4754351"/>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579174" y="3476407"/>
            <a:ext cx="2443298" cy="1015663"/>
          </a:xfrm>
          <a:prstGeom prst="rect">
            <a:avLst/>
          </a:prstGeom>
          <a:noFill/>
        </p:spPr>
        <p:txBody>
          <a:bodyPr wrap="none" rtlCol="0">
            <a:spAutoFit/>
          </a:bodyPr>
          <a:lstStyle/>
          <a:p>
            <a:r>
              <a:rPr lang="en-US" sz="2000" dirty="0">
                <a:solidFill>
                  <a:srgbClr val="C00000"/>
                </a:solidFill>
                <a:latin typeface="Segoe Print" panose="02000600000000000000" pitchFamily="2" charset="0"/>
              </a:rPr>
              <a:t>Total cost for my</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22 person survey</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was ~</a:t>
            </a:r>
            <a:r>
              <a:rPr lang="en-US" sz="2000" b="1" dirty="0">
                <a:solidFill>
                  <a:srgbClr val="C00000"/>
                </a:solidFill>
                <a:latin typeface="Segoe Print" panose="02000600000000000000" pitchFamily="2" charset="0"/>
              </a:rPr>
              <a:t>$650</a:t>
            </a:r>
          </a:p>
        </p:txBody>
      </p:sp>
    </p:spTree>
    <p:extLst>
      <p:ext uri="{BB962C8B-B14F-4D97-AF65-F5344CB8AC3E}">
        <p14:creationId xmlns:p14="http://schemas.microsoft.com/office/powerpoint/2010/main" val="1834273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office space what do you do here |  DID YOU TAKE THE SURVEY YET? | image tagged in office space what do you do here | made w/ Imgflip meme maker">
            <a:extLst>
              <a:ext uri="{FF2B5EF4-FFF2-40B4-BE49-F238E27FC236}">
                <a16:creationId xmlns:a16="http://schemas.microsoft.com/office/drawing/2014/main" id="{DF5CBA52-5C98-49AD-F969-78DBD95E07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7776" y="1556119"/>
            <a:ext cx="8499613" cy="4606565"/>
          </a:xfrm>
          <a:prstGeom prst="rect">
            <a:avLst/>
          </a:prstGeom>
          <a:noFill/>
          <a:extLst>
            <a:ext uri="{909E8E84-426E-40DD-AFC4-6F175D3DCCD1}">
              <a14:hiddenFill xmlns:a14="http://schemas.microsoft.com/office/drawing/2010/main">
                <a:solidFill>
                  <a:srgbClr val="FFFFFF"/>
                </a:solidFill>
              </a14:hiddenFill>
            </a:ext>
          </a:extLst>
        </p:spPr>
      </p:pic>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4"/>
          <a:stretch>
            <a:fillRect/>
          </a:stretch>
        </p:blipFill>
        <p:spPr>
          <a:xfrm>
            <a:off x="12237928"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13423055"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5"/>
          <a:stretch>
            <a:fillRect/>
          </a:stretch>
        </p:blipFill>
        <p:spPr>
          <a:xfrm>
            <a:off x="12237928"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13423055"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6"/>
          <a:stretch>
            <a:fillRect/>
          </a:stretch>
        </p:blipFill>
        <p:spPr>
          <a:xfrm>
            <a:off x="12237928"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13452084"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7"/>
          <a:stretch>
            <a:fillRect/>
          </a:stretch>
        </p:blipFill>
        <p:spPr>
          <a:xfrm>
            <a:off x="12237927"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13452084"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16535742" y="1526925"/>
            <a:ext cx="377371" cy="4754351"/>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17103030" y="3476407"/>
            <a:ext cx="2893741" cy="1015663"/>
          </a:xfrm>
          <a:prstGeom prst="rect">
            <a:avLst/>
          </a:prstGeom>
          <a:noFill/>
        </p:spPr>
        <p:txBody>
          <a:bodyPr wrap="none" rtlCol="0">
            <a:spAutoFit/>
          </a:bodyPr>
          <a:lstStyle/>
          <a:p>
            <a:r>
              <a:rPr lang="en-US" sz="2000" dirty="0">
                <a:solidFill>
                  <a:srgbClr val="C00000"/>
                </a:solidFill>
                <a:latin typeface="Segoe Print" panose="02000600000000000000" pitchFamily="2" charset="0"/>
              </a:rPr>
              <a:t>Total cost for my</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25 person company </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was </a:t>
            </a:r>
            <a:r>
              <a:rPr lang="en-US" sz="2000" b="1" dirty="0">
                <a:solidFill>
                  <a:srgbClr val="C00000"/>
                </a:solidFill>
                <a:latin typeface="Segoe Print" panose="02000600000000000000" pitchFamily="2" charset="0"/>
              </a:rPr>
              <a:t>$xxx</a:t>
            </a:r>
          </a:p>
        </p:txBody>
      </p:sp>
    </p:spTree>
    <p:extLst>
      <p:ext uri="{BB962C8B-B14F-4D97-AF65-F5344CB8AC3E}">
        <p14:creationId xmlns:p14="http://schemas.microsoft.com/office/powerpoint/2010/main" val="2696503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Employed Americans</a:t>
            </a:r>
            <a:br>
              <a:rPr lang="en-US" sz="3200" dirty="0">
                <a:solidFill>
                  <a:srgbClr val="CF3E3E"/>
                </a:solidFill>
                <a:latin typeface="Roboto" panose="02000000000000000000" pitchFamily="2" charset="0"/>
                <a:ea typeface="Roboto" panose="02000000000000000000" pitchFamily="2" charset="0"/>
              </a:rPr>
            </a:br>
            <a:r>
              <a:rPr lang="en-US" sz="3200" dirty="0">
                <a:solidFill>
                  <a:srgbClr val="CF3E3E"/>
                </a:solidFill>
                <a:latin typeface="Roboto" panose="02000000000000000000" pitchFamily="2" charset="0"/>
                <a:ea typeface="Roboto" panose="02000000000000000000" pitchFamily="2" charset="0"/>
              </a:rPr>
              <a:t>reporting </a:t>
            </a:r>
            <a:r>
              <a:rPr lang="en-US" sz="3200" b="1" dirty="0">
                <a:solidFill>
                  <a:srgbClr val="CF3E3E"/>
                </a:solidFill>
                <a:latin typeface="Roboto" panose="02000000000000000000" pitchFamily="2" charset="0"/>
                <a:ea typeface="Roboto" panose="02000000000000000000" pitchFamily="2" charset="0"/>
              </a:rPr>
              <a:t>complete</a:t>
            </a:r>
            <a:r>
              <a:rPr lang="en-US" sz="3200" dirty="0">
                <a:solidFill>
                  <a:srgbClr val="CF3E3E"/>
                </a:solidFill>
                <a:latin typeface="Roboto" panose="02000000000000000000" pitchFamily="2" charset="0"/>
                <a:ea typeface="Roboto" panose="02000000000000000000" pitchFamily="2" charset="0"/>
              </a:rPr>
              <a:t>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948863" y="4333573"/>
            <a:ext cx="2171700" cy="923330"/>
          </a:xfrm>
          <a:prstGeom prst="rect">
            <a:avLst/>
          </a:prstGeom>
          <a:noFill/>
        </p:spPr>
        <p:txBody>
          <a:bodyPr wrap="square" rtlCol="0">
            <a:spAutoFit/>
          </a:bodyPr>
          <a:lstStyle/>
          <a:p>
            <a:pPr algn="ctr"/>
            <a:r>
              <a:rPr lang="en-US" sz="5400" dirty="0">
                <a:solidFill>
                  <a:srgbClr val="CF3E3E"/>
                </a:solidFill>
                <a:latin typeface="Roboto Black" panose="02000000000000000000" pitchFamily="2" charset="0"/>
                <a:ea typeface="Roboto Black" panose="02000000000000000000" pitchFamily="2" charset="0"/>
              </a:rPr>
              <a:t>9%</a:t>
            </a:r>
          </a:p>
        </p:txBody>
      </p:sp>
    </p:spTree>
    <p:extLst>
      <p:ext uri="{BB962C8B-B14F-4D97-AF65-F5344CB8AC3E}">
        <p14:creationId xmlns:p14="http://schemas.microsoft.com/office/powerpoint/2010/main" val="376466362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ule">
            <a:extLst>
              <a:ext uri="{FF2B5EF4-FFF2-40B4-BE49-F238E27FC236}">
                <a16:creationId xmlns:a16="http://schemas.microsoft.com/office/drawing/2014/main" id="{96618337-9D3D-DBBD-D45A-A178FEBB4251}"/>
              </a:ext>
            </a:extLst>
          </p:cNvPr>
          <p:cNvSpPr txBox="1"/>
          <p:nvPr/>
        </p:nvSpPr>
        <p:spPr>
          <a:xfrm>
            <a:off x="3343650" y="3401425"/>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Use a neutral facilitator</a:t>
            </a:r>
          </a:p>
        </p:txBody>
      </p:sp>
      <p:pic>
        <p:nvPicPr>
          <p:cNvPr id="2" name="Picture 2" descr="office space what do you do here |  DID YOU TAKE THE SURVEY YET? | image tagged in office space what do you do here | made w/ Imgflip meme maker">
            <a:extLst>
              <a:ext uri="{FF2B5EF4-FFF2-40B4-BE49-F238E27FC236}">
                <a16:creationId xmlns:a16="http://schemas.microsoft.com/office/drawing/2014/main" id="{DF5CBA52-5C98-49AD-F969-78DBD95E07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8618" y="2869912"/>
            <a:ext cx="2966003" cy="1607495"/>
          </a:xfrm>
          <a:prstGeom prst="rect">
            <a:avLst/>
          </a:prstGeom>
          <a:noFill/>
          <a:extLst>
            <a:ext uri="{909E8E84-426E-40DD-AFC4-6F175D3DCCD1}">
              <a14:hiddenFill xmlns:a14="http://schemas.microsoft.com/office/drawing/2010/main">
                <a:solidFill>
                  <a:srgbClr val="FFFFFF"/>
                </a:solidFill>
              </a14:hiddenFill>
            </a:ext>
          </a:extLst>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880907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4008700"/>
            <a:ext cx="5504687" cy="830997"/>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Do not describe as a “burnout” assessment</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30585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00336963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3475300"/>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4749318"/>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Minimize response bias</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25251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411300766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3221300"/>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4495318"/>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Minimize response bias</a:t>
            </a:r>
          </a:p>
        </p:txBody>
      </p:sp>
      <p:sp>
        <p:nvSpPr>
          <p:cNvPr id="7" name="Rule">
            <a:extLst>
              <a:ext uri="{FF2B5EF4-FFF2-40B4-BE49-F238E27FC236}">
                <a16:creationId xmlns:a16="http://schemas.microsoft.com/office/drawing/2014/main" id="{1E83EA6A-450B-59EC-87AA-76BE8B083F96}"/>
              </a:ext>
            </a:extLst>
          </p:cNvPr>
          <p:cNvSpPr txBox="1"/>
          <p:nvPr/>
        </p:nvSpPr>
        <p:spPr>
          <a:xfrm>
            <a:off x="3343650" y="5448373"/>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Ensure confidentiality</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22711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67521228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2510100"/>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3784118"/>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Minimize response bias</a:t>
            </a:r>
          </a:p>
        </p:txBody>
      </p:sp>
      <p:sp>
        <p:nvSpPr>
          <p:cNvPr id="7" name="Rule">
            <a:extLst>
              <a:ext uri="{FF2B5EF4-FFF2-40B4-BE49-F238E27FC236}">
                <a16:creationId xmlns:a16="http://schemas.microsoft.com/office/drawing/2014/main" id="{1E83EA6A-450B-59EC-87AA-76BE8B083F96}"/>
              </a:ext>
            </a:extLst>
          </p:cNvPr>
          <p:cNvSpPr txBox="1"/>
          <p:nvPr/>
        </p:nvSpPr>
        <p:spPr>
          <a:xfrm>
            <a:off x="3343650" y="4737173"/>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Ensure confidentiality</a:t>
            </a:r>
          </a:p>
        </p:txBody>
      </p:sp>
      <p:sp>
        <p:nvSpPr>
          <p:cNvPr id="10" name="Rule">
            <a:extLst>
              <a:ext uri="{FF2B5EF4-FFF2-40B4-BE49-F238E27FC236}">
                <a16:creationId xmlns:a16="http://schemas.microsoft.com/office/drawing/2014/main" id="{5E548399-863C-0E32-CB94-8B30176B5632}"/>
              </a:ext>
            </a:extLst>
          </p:cNvPr>
          <p:cNvSpPr txBox="1"/>
          <p:nvPr/>
        </p:nvSpPr>
        <p:spPr>
          <a:xfrm>
            <a:off x="3343651" y="5684975"/>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Voluntary participation</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15599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 name="!!Text: Now what">
            <a:extLst>
              <a:ext uri="{FF2B5EF4-FFF2-40B4-BE49-F238E27FC236}">
                <a16:creationId xmlns:a16="http://schemas.microsoft.com/office/drawing/2014/main" id="{AC65CBAD-EA1D-F275-6DC7-1AC7BF6ABBD1}"/>
              </a:ext>
            </a:extLst>
          </p:cNvPr>
          <p:cNvSpPr txBox="1"/>
          <p:nvPr/>
        </p:nvSpPr>
        <p:spPr>
          <a:xfrm>
            <a:off x="12237792" y="3228945"/>
            <a:ext cx="1949573"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Now what?</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7316478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6307400"/>
            <a:ext cx="5504687" cy="830997"/>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6959118"/>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Minimize response bias</a:t>
            </a:r>
          </a:p>
        </p:txBody>
      </p:sp>
      <p:sp>
        <p:nvSpPr>
          <p:cNvPr id="7" name="Rule">
            <a:extLst>
              <a:ext uri="{FF2B5EF4-FFF2-40B4-BE49-F238E27FC236}">
                <a16:creationId xmlns:a16="http://schemas.microsoft.com/office/drawing/2014/main" id="{1E83EA6A-450B-59EC-87AA-76BE8B083F96}"/>
              </a:ext>
            </a:extLst>
          </p:cNvPr>
          <p:cNvSpPr txBox="1"/>
          <p:nvPr/>
        </p:nvSpPr>
        <p:spPr>
          <a:xfrm>
            <a:off x="3343650" y="7391473"/>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Ensure confidentiality</a:t>
            </a:r>
          </a:p>
        </p:txBody>
      </p:sp>
      <p:sp>
        <p:nvSpPr>
          <p:cNvPr id="10" name="Rule">
            <a:extLst>
              <a:ext uri="{FF2B5EF4-FFF2-40B4-BE49-F238E27FC236}">
                <a16:creationId xmlns:a16="http://schemas.microsoft.com/office/drawing/2014/main" id="{5E548399-863C-0E32-CB94-8B30176B5632}"/>
              </a:ext>
            </a:extLst>
          </p:cNvPr>
          <p:cNvSpPr txBox="1"/>
          <p:nvPr/>
        </p:nvSpPr>
        <p:spPr>
          <a:xfrm>
            <a:off x="3343651" y="7882075"/>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Voluntary participation</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5928725"/>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Use a neutral facilitator</a:t>
            </a:r>
          </a:p>
        </p:txBody>
      </p:sp>
      <p:sp>
        <p:nvSpPr>
          <p:cNvPr id="2" name="!!MBI 3">
            <a:extLst>
              <a:ext uri="{FF2B5EF4-FFF2-40B4-BE49-F238E27FC236}">
                <a16:creationId xmlns:a16="http://schemas.microsoft.com/office/drawing/2014/main" id="{11CC5497-87CE-FE94-EFAD-F6D0A3E7A136}"/>
              </a:ext>
            </a:extLst>
          </p:cNvPr>
          <p:cNvSpPr txBox="1"/>
          <p:nvPr/>
        </p:nvSpPr>
        <p:spPr>
          <a:xfrm>
            <a:off x="2867103" y="4325396"/>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3443581"/>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2561746"/>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3670300"/>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3023411"/>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3819038"/>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 name="!!URL">
            <a:extLst>
              <a:ext uri="{FF2B5EF4-FFF2-40B4-BE49-F238E27FC236}">
                <a16:creationId xmlns:a16="http://schemas.microsoft.com/office/drawing/2014/main" id="{82CFC472-62D9-4901-9B54-BDC3E9C5F01E}"/>
              </a:ext>
            </a:extLst>
          </p:cNvPr>
          <p:cNvSpPr txBox="1"/>
          <p:nvPr/>
        </p:nvSpPr>
        <p:spPr>
          <a:xfrm>
            <a:off x="122367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2228291"/>
            <a:ext cx="1905277" cy="2402611"/>
          </a:xfrm>
          <a:prstGeom prst="rect">
            <a:avLst/>
          </a:prstGeom>
        </p:spPr>
      </p:pic>
      <p:pic>
        <p:nvPicPr>
          <p:cNvPr id="18" name="!!Willy">
            <a:extLst>
              <a:ext uri="{FF2B5EF4-FFF2-40B4-BE49-F238E27FC236}">
                <a16:creationId xmlns:a16="http://schemas.microsoft.com/office/drawing/2014/main" id="{1E988EA1-D9BC-5781-AF72-54E5509847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2302989" y="1590107"/>
            <a:ext cx="6521572" cy="4896075"/>
          </a:xfrm>
          <a:prstGeom prst="rect">
            <a:avLst/>
          </a:prstGeom>
          <a:noFill/>
          <a:extLst>
            <a:ext uri="{909E8E84-426E-40DD-AFC4-6F175D3DCCD1}">
              <a14:hiddenFill xmlns:a14="http://schemas.microsoft.com/office/drawing/2010/main">
                <a:solidFill>
                  <a:srgbClr val="FFFFFF"/>
                </a:solidFill>
              </a14:hiddenFill>
            </a:ext>
          </a:extLst>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987919" y="4020701"/>
            <a:ext cx="1905277" cy="2402611"/>
          </a:xfrm>
          <a:prstGeom prst="rect">
            <a:avLst/>
          </a:prstGeom>
        </p:spPr>
      </p:pic>
      <p:sp>
        <p:nvSpPr>
          <p:cNvPr id="17" name="!!Text: Now what">
            <a:extLst>
              <a:ext uri="{FF2B5EF4-FFF2-40B4-BE49-F238E27FC236}">
                <a16:creationId xmlns:a16="http://schemas.microsoft.com/office/drawing/2014/main" id="{8567B22A-4B99-2883-00A1-E8FC60D42A06}"/>
              </a:ext>
            </a:extLst>
          </p:cNvPr>
          <p:cNvSpPr txBox="1"/>
          <p:nvPr/>
        </p:nvSpPr>
        <p:spPr>
          <a:xfrm>
            <a:off x="8351592" y="3228945"/>
            <a:ext cx="1949573"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Now what?</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613529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par>
                          <p:cTn id="23" fill="hold">
                            <p:stCondLst>
                              <p:cond delay="500"/>
                            </p:stCondLst>
                            <p:childTnLst>
                              <p:par>
                                <p:cTn id="24" presetID="1" presetClass="exit" presetSubtype="0" fill="hold" grpId="0" nodeType="afterEffect">
                                  <p:stCondLst>
                                    <p:cond delay="0"/>
                                  </p:stCondLst>
                                  <p:childTnLst>
                                    <p:set>
                                      <p:cBhvr>
                                        <p:cTn id="25" dur="1" fill="hold">
                                          <p:stCondLst>
                                            <p:cond delay="0"/>
                                          </p:stCondLst>
                                        </p:cTn>
                                        <p:tgtEl>
                                          <p:spTgt spid="8"/>
                                        </p:tgtEl>
                                        <p:attrNameLst>
                                          <p:attrName>style.visibility</p:attrName>
                                        </p:attrNameLst>
                                      </p:cBhvr>
                                      <p:to>
                                        <p:strVal val="hidden"/>
                                      </p:to>
                                    </p:set>
                                  </p:childTnLst>
                                </p:cTn>
                              </p:par>
                              <p:par>
                                <p:cTn id="26" presetID="1" presetClass="exit"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hidden"/>
                                      </p:to>
                                    </p:set>
                                  </p:childTnLst>
                                </p:cTn>
                              </p:par>
                              <p:par>
                                <p:cTn id="28" presetID="1" presetClass="exit"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hidden"/>
                                      </p:to>
                                    </p:set>
                                  </p:childTnLst>
                                </p:cTn>
                              </p:par>
                              <p:par>
                                <p:cTn id="30" presetID="1" presetClass="exit"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hidden"/>
                                      </p:to>
                                    </p:set>
                                  </p:childTnLst>
                                </p:cTn>
                              </p:par>
                              <p:par>
                                <p:cTn id="32" presetID="1" presetClass="exit" presetSubtype="0" fill="hold" grpId="0" nodeType="withEffect">
                                  <p:stCondLst>
                                    <p:cond delay="0"/>
                                  </p:stCondLst>
                                  <p:childTnLst>
                                    <p:set>
                                      <p:cBhvr>
                                        <p:cTn id="33"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10" grpId="0"/>
      <p:bldP spid="8" grpId="0"/>
      <p:bldP spid="2" grpId="0"/>
      <p:bldP spid="11" grpId="0"/>
      <p:bldP spid="1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4325396"/>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3443581"/>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2561746"/>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3670300"/>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3023411"/>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3819038"/>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2228291"/>
            <a:ext cx="1905277" cy="2402611"/>
          </a:xfrm>
          <a:prstGeom prst="rect">
            <a:avLst/>
          </a:prstGeom>
        </p:spPr>
      </p:pic>
      <p:pic>
        <p:nvPicPr>
          <p:cNvPr id="2050" name="!!Willy">
            <a:extLst>
              <a:ext uri="{FF2B5EF4-FFF2-40B4-BE49-F238E27FC236}">
                <a16:creationId xmlns:a16="http://schemas.microsoft.com/office/drawing/2014/main" id="{8A43EC89-319C-0DB2-28BB-70BBA343A6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265042" y="1590107"/>
            <a:ext cx="6521572" cy="4896075"/>
          </a:xfrm>
          <a:prstGeom prst="rect">
            <a:avLst/>
          </a:prstGeom>
          <a:noFill/>
          <a:extLst>
            <a:ext uri="{909E8E84-426E-40DD-AFC4-6F175D3DCCD1}">
              <a14:hiddenFill xmlns:a14="http://schemas.microsoft.com/office/drawing/2010/main">
                <a:solidFill>
                  <a:srgbClr val="FFFFFF"/>
                </a:solidFill>
              </a14:hiddenFill>
            </a:ext>
          </a:extLst>
        </p:spPr>
      </p:pic>
      <p:pic>
        <p:nvPicPr>
          <p:cNvPr id="23" name="!!Overext">
            <a:extLst>
              <a:ext uri="{FF2B5EF4-FFF2-40B4-BE49-F238E27FC236}">
                <a16:creationId xmlns:a16="http://schemas.microsoft.com/office/drawing/2014/main" id="{F27FBB59-E853-73B4-18D4-E18F902B30D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59037"/>
            <a:ext cx="12192000" cy="1137418"/>
          </a:xfrm>
          <a:prstGeom prst="rect">
            <a:avLst/>
          </a:prstGeom>
        </p:spPr>
      </p:pic>
      <p:pic>
        <p:nvPicPr>
          <p:cNvPr id="25" name="!!Col headers">
            <a:extLst>
              <a:ext uri="{FF2B5EF4-FFF2-40B4-BE49-F238E27FC236}">
                <a16:creationId xmlns:a16="http://schemas.microsoft.com/office/drawing/2014/main" id="{05270E07-9199-38D7-68BC-6A6B35162EC6}"/>
              </a:ext>
            </a:extLst>
          </p:cNvPr>
          <p:cNvPicPr>
            <a:picLocks noChangeAspect="1"/>
          </p:cNvPicPr>
          <p:nvPr/>
        </p:nvPicPr>
        <p:blipFill>
          <a:blip r:embed="rId6"/>
          <a:stretch>
            <a:fillRect/>
          </a:stretch>
        </p:blipFill>
        <p:spPr>
          <a:xfrm>
            <a:off x="0" y="-476233"/>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Now what">
            <a:extLst>
              <a:ext uri="{FF2B5EF4-FFF2-40B4-BE49-F238E27FC236}">
                <a16:creationId xmlns:a16="http://schemas.microsoft.com/office/drawing/2014/main" id="{A4FB387B-725C-20EC-09B5-9143E596990C}"/>
              </a:ext>
            </a:extLst>
          </p:cNvPr>
          <p:cNvSpPr txBox="1"/>
          <p:nvPr/>
        </p:nvSpPr>
        <p:spPr>
          <a:xfrm>
            <a:off x="8787047" y="783743"/>
            <a:ext cx="3392275"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Discuss in your 1-1s</a:t>
            </a:r>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94011977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9" name="!!Willy">
            <a:extLst>
              <a:ext uri="{FF2B5EF4-FFF2-40B4-BE49-F238E27FC236}">
                <a16:creationId xmlns:a16="http://schemas.microsoft.com/office/drawing/2014/main" id="{8C760768-7BDD-9576-056B-BC70DBDC1D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5075219" y="1590107"/>
            <a:ext cx="6521572" cy="4896075"/>
          </a:xfrm>
          <a:prstGeom prst="rect">
            <a:avLst/>
          </a:prstGeom>
          <a:noFill/>
          <a:extLst>
            <a:ext uri="{909E8E84-426E-40DD-AFC4-6F175D3DCCD1}">
              <a14:hiddenFill xmlns:a14="http://schemas.microsoft.com/office/drawing/2010/main">
                <a:solidFill>
                  <a:srgbClr val="FFFFFF"/>
                </a:solidFill>
              </a14:hiddenFill>
            </a:ext>
          </a:extLst>
        </p:spPr>
      </p:pic>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38" name="!!Disengaged">
            <a:extLst>
              <a:ext uri="{FF2B5EF4-FFF2-40B4-BE49-F238E27FC236}">
                <a16:creationId xmlns:a16="http://schemas.microsoft.com/office/drawing/2014/main" id="{2469E658-4A7E-2972-1A52-15B3248FDFA3}"/>
              </a:ext>
            </a:extLst>
          </p:cNvPr>
          <p:cNvPicPr>
            <a:picLocks noChangeAspect="1"/>
          </p:cNvPicPr>
          <p:nvPr/>
        </p:nvPicPr>
        <p:blipFill>
          <a:blip r:embed="rId5"/>
          <a:stretch>
            <a:fillRect/>
          </a:stretch>
        </p:blipFill>
        <p:spPr>
          <a:xfrm>
            <a:off x="-12496812" y="2120064"/>
            <a:ext cx="12192000" cy="1137419"/>
          </a:xfrm>
          <a:prstGeom prst="rect">
            <a:avLst/>
          </a:prstGeom>
        </p:spPr>
      </p:pic>
      <p:pic>
        <p:nvPicPr>
          <p:cNvPr id="35" name="!!Overext">
            <a:extLst>
              <a:ext uri="{FF2B5EF4-FFF2-40B4-BE49-F238E27FC236}">
                <a16:creationId xmlns:a16="http://schemas.microsoft.com/office/drawing/2014/main" id="{E021F265-BCCE-9960-5BE3-CA460FEA980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0" y="2120064"/>
            <a:ext cx="12192000" cy="1137418"/>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7"/>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137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sp>
        <p:nvSpPr>
          <p:cNvPr id="28" name="!!Text: Now what">
            <a:extLst>
              <a:ext uri="{FF2B5EF4-FFF2-40B4-BE49-F238E27FC236}">
                <a16:creationId xmlns:a16="http://schemas.microsoft.com/office/drawing/2014/main" id="{3441ADCC-C301-CDDB-A34C-7BDDD3569624}"/>
              </a:ext>
            </a:extLst>
          </p:cNvPr>
          <p:cNvSpPr txBox="1"/>
          <p:nvPr/>
        </p:nvSpPr>
        <p:spPr>
          <a:xfrm>
            <a:off x="14877600" y="783743"/>
            <a:ext cx="3392275"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Discuss in your 1-1s</a:t>
            </a:r>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4" name="TextBox 13">
            <a:extLst>
              <a:ext uri="{FF2B5EF4-FFF2-40B4-BE49-F238E27FC236}">
                <a16:creationId xmlns:a16="http://schemas.microsoft.com/office/drawing/2014/main" id="{CA39FFDD-9252-B40B-F813-B786D613A940}"/>
              </a:ext>
            </a:extLst>
          </p:cNvPr>
          <p:cNvSpPr txBox="1"/>
          <p:nvPr/>
        </p:nvSpPr>
        <p:spPr>
          <a:xfrm>
            <a:off x="6066517" y="4025752"/>
            <a:ext cx="6170279"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Adjust workload / expectations / PTO</a:t>
            </a:r>
          </a:p>
        </p:txBody>
      </p:sp>
      <p:sp>
        <p:nvSpPr>
          <p:cNvPr id="37" name="!!Red highlight 3">
            <a:extLst>
              <a:ext uri="{FF2B5EF4-FFF2-40B4-BE49-F238E27FC236}">
                <a16:creationId xmlns:a16="http://schemas.microsoft.com/office/drawing/2014/main" id="{336350DB-23F6-0058-E8AD-158CF7143BDF}"/>
              </a:ext>
            </a:extLst>
          </p:cNvPr>
          <p:cNvSpPr/>
          <p:nvPr/>
        </p:nvSpPr>
        <p:spPr bwMode="auto">
          <a:xfrm>
            <a:off x="4264994" y="4103095"/>
            <a:ext cx="1801523"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7882503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7"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35" name="!!Overext">
            <a:extLst>
              <a:ext uri="{FF2B5EF4-FFF2-40B4-BE49-F238E27FC236}">
                <a16:creationId xmlns:a16="http://schemas.microsoft.com/office/drawing/2014/main" id="{E021F265-BCCE-9960-5BE3-CA460FEA98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453269" y="2120064"/>
            <a:ext cx="12192000" cy="1137418"/>
          </a:xfrm>
          <a:prstGeom prst="rect">
            <a:avLst/>
          </a:prstGeom>
        </p:spPr>
      </p:pic>
      <p:pic>
        <p:nvPicPr>
          <p:cNvPr id="4" name="!!Disengaged">
            <a:extLst>
              <a:ext uri="{FF2B5EF4-FFF2-40B4-BE49-F238E27FC236}">
                <a16:creationId xmlns:a16="http://schemas.microsoft.com/office/drawing/2014/main" id="{1ADC5CBB-E035-D7A7-EFEC-24716CE5E6AE}"/>
              </a:ext>
            </a:extLst>
          </p:cNvPr>
          <p:cNvPicPr>
            <a:picLocks noChangeAspect="1"/>
          </p:cNvPicPr>
          <p:nvPr/>
        </p:nvPicPr>
        <p:blipFill>
          <a:blip r:embed="rId5"/>
          <a:stretch>
            <a:fillRect/>
          </a:stretch>
        </p:blipFill>
        <p:spPr>
          <a:xfrm>
            <a:off x="0" y="2120064"/>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6"/>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137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5" name="!!TextBox 2">
            <a:extLst>
              <a:ext uri="{FF2B5EF4-FFF2-40B4-BE49-F238E27FC236}">
                <a16:creationId xmlns:a16="http://schemas.microsoft.com/office/drawing/2014/main" id="{1B98857C-7C33-E9A2-2F37-DA334CB3CC3B}"/>
              </a:ext>
            </a:extLst>
          </p:cNvPr>
          <p:cNvSpPr txBox="1"/>
          <p:nvPr/>
        </p:nvSpPr>
        <p:spPr>
          <a:xfrm>
            <a:off x="6814374" y="4953066"/>
            <a:ext cx="4937570"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Show that their work matters</a:t>
            </a:r>
          </a:p>
        </p:txBody>
      </p:sp>
      <p:sp>
        <p:nvSpPr>
          <p:cNvPr id="6" name="!!Red highlight 3">
            <a:extLst>
              <a:ext uri="{FF2B5EF4-FFF2-40B4-BE49-F238E27FC236}">
                <a16:creationId xmlns:a16="http://schemas.microsoft.com/office/drawing/2014/main" id="{B458B2EC-B5D7-2AED-55FD-D11DF7C01753}"/>
              </a:ext>
            </a:extLst>
          </p:cNvPr>
          <p:cNvSpPr/>
          <p:nvPr/>
        </p:nvSpPr>
        <p:spPr bwMode="auto">
          <a:xfrm>
            <a:off x="4802022" y="4973955"/>
            <a:ext cx="144123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3751159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35" name="!!Overext">
            <a:extLst>
              <a:ext uri="{FF2B5EF4-FFF2-40B4-BE49-F238E27FC236}">
                <a16:creationId xmlns:a16="http://schemas.microsoft.com/office/drawing/2014/main" id="{E021F265-BCCE-9960-5BE3-CA460FEA98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2120064"/>
            <a:ext cx="12192000" cy="1137418"/>
          </a:xfrm>
          <a:prstGeom prst="rect">
            <a:avLst/>
          </a:prstGeom>
        </p:spPr>
      </p:pic>
      <p:pic>
        <p:nvPicPr>
          <p:cNvPr id="4" name="!!Disengaged">
            <a:extLst>
              <a:ext uri="{FF2B5EF4-FFF2-40B4-BE49-F238E27FC236}">
                <a16:creationId xmlns:a16="http://schemas.microsoft.com/office/drawing/2014/main" id="{1ADC5CBB-E035-D7A7-EFEC-24716CE5E6AE}"/>
              </a:ext>
            </a:extLst>
          </p:cNvPr>
          <p:cNvPicPr>
            <a:picLocks noChangeAspect="1"/>
          </p:cNvPicPr>
          <p:nvPr/>
        </p:nvPicPr>
        <p:blipFill>
          <a:blip r:embed="rId5"/>
          <a:stretch>
            <a:fillRect/>
          </a:stretch>
        </p:blipFill>
        <p:spPr>
          <a:xfrm>
            <a:off x="0" y="2120064"/>
            <a:ext cx="12192000" cy="1137419"/>
          </a:xfrm>
          <a:prstGeom prst="rect">
            <a:avLst/>
          </a:prstGeom>
        </p:spPr>
      </p:pic>
      <p:pic>
        <p:nvPicPr>
          <p:cNvPr id="10" name="!!Ineffective">
            <a:extLst>
              <a:ext uri="{FF2B5EF4-FFF2-40B4-BE49-F238E27FC236}">
                <a16:creationId xmlns:a16="http://schemas.microsoft.com/office/drawing/2014/main" id="{5568C7AA-FD19-13E2-E194-6994904E2977}"/>
              </a:ext>
            </a:extLst>
          </p:cNvPr>
          <p:cNvPicPr>
            <a:picLocks noChangeAspect="1"/>
          </p:cNvPicPr>
          <p:nvPr/>
        </p:nvPicPr>
        <p:blipFill>
          <a:blip r:embed="rId6"/>
          <a:stretch>
            <a:fillRect/>
          </a:stretch>
        </p:blipFill>
        <p:spPr>
          <a:xfrm>
            <a:off x="-12279096"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7"/>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29"/>
            <a:ext cx="12192000" cy="1137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5" name="!!TextBox 3">
            <a:extLst>
              <a:ext uri="{FF2B5EF4-FFF2-40B4-BE49-F238E27FC236}">
                <a16:creationId xmlns:a16="http://schemas.microsoft.com/office/drawing/2014/main" id="{1B98857C-7C33-E9A2-2F37-DA334CB3CC3B}"/>
              </a:ext>
            </a:extLst>
          </p:cNvPr>
          <p:cNvSpPr txBox="1"/>
          <p:nvPr/>
        </p:nvSpPr>
        <p:spPr>
          <a:xfrm>
            <a:off x="6814374" y="5069178"/>
            <a:ext cx="3924472"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Close the feedback loops</a:t>
            </a:r>
          </a:p>
        </p:txBody>
      </p:sp>
      <p:sp>
        <p:nvSpPr>
          <p:cNvPr id="6" name="!!TextBox 2">
            <a:extLst>
              <a:ext uri="{FF2B5EF4-FFF2-40B4-BE49-F238E27FC236}">
                <a16:creationId xmlns:a16="http://schemas.microsoft.com/office/drawing/2014/main" id="{930DE609-4F91-80E9-1427-C7FA72DC357A}"/>
              </a:ext>
            </a:extLst>
          </p:cNvPr>
          <p:cNvSpPr txBox="1"/>
          <p:nvPr/>
        </p:nvSpPr>
        <p:spPr>
          <a:xfrm>
            <a:off x="6807119" y="4626490"/>
            <a:ext cx="4937570"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Show that their work matters</a:t>
            </a:r>
          </a:p>
        </p:txBody>
      </p:sp>
      <p:sp>
        <p:nvSpPr>
          <p:cNvPr id="8" name="!!Red highlight 3">
            <a:extLst>
              <a:ext uri="{FF2B5EF4-FFF2-40B4-BE49-F238E27FC236}">
                <a16:creationId xmlns:a16="http://schemas.microsoft.com/office/drawing/2014/main" id="{B7A90ADA-22CC-2098-4A6F-6911B9D055B0}"/>
              </a:ext>
            </a:extLst>
          </p:cNvPr>
          <p:cNvSpPr/>
          <p:nvPr/>
        </p:nvSpPr>
        <p:spPr bwMode="auto">
          <a:xfrm>
            <a:off x="4802022" y="4973955"/>
            <a:ext cx="144123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243688372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rgbClr val="FF0000"/>
                </a:solidFill>
                <a:latin typeface="Roboto" panose="02000000000000000000" pitchFamily="2" charset="0"/>
                <a:ea typeface="Roboto" panose="02000000000000000000" pitchFamily="2" charset="0"/>
              </a:rPr>
              <a:t>Employed Americans w/</a:t>
            </a:r>
            <a:br>
              <a:rPr lang="en-US" sz="3200" dirty="0">
                <a:solidFill>
                  <a:srgbClr val="FF0000"/>
                </a:solidFill>
                <a:latin typeface="Roboto" panose="02000000000000000000" pitchFamily="2" charset="0"/>
                <a:ea typeface="Roboto" panose="02000000000000000000" pitchFamily="2" charset="0"/>
              </a:rPr>
            </a:br>
            <a:r>
              <a:rPr lang="en-US" sz="3200" b="1" dirty="0">
                <a:solidFill>
                  <a:srgbClr val="FF0000"/>
                </a:solidFill>
                <a:latin typeface="Roboto" panose="02000000000000000000" pitchFamily="2" charset="0"/>
                <a:ea typeface="Roboto" panose="02000000000000000000" pitchFamily="2" charset="0"/>
              </a:rPr>
              <a:t>no ideas</a:t>
            </a:r>
            <a:r>
              <a:rPr lang="en-US" sz="3200" dirty="0">
                <a:solidFill>
                  <a:srgbClr val="FF0000"/>
                </a:solidFill>
                <a:latin typeface="Roboto" panose="02000000000000000000" pitchFamily="2" charset="0"/>
                <a:ea typeface="Roboto" panose="02000000000000000000" pitchFamily="2" charset="0"/>
              </a:rPr>
              <a:t> for reducing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659086" y="4333573"/>
            <a:ext cx="2921990" cy="923330"/>
          </a:xfrm>
          <a:prstGeom prst="rect">
            <a:avLst/>
          </a:prstGeom>
          <a:noFill/>
        </p:spPr>
        <p:txBody>
          <a:bodyPr wrap="square" rtlCol="0">
            <a:spAutoFit/>
          </a:bodyPr>
          <a:lstStyle/>
          <a:p>
            <a:pPr algn="ctr"/>
            <a:r>
              <a:rPr lang="en-US" sz="5400" dirty="0">
                <a:solidFill>
                  <a:srgbClr val="FF0000"/>
                </a:solidFill>
                <a:latin typeface="Roboto Black" panose="02000000000000000000" pitchFamily="2" charset="0"/>
                <a:ea typeface="Roboto Black" panose="02000000000000000000" pitchFamily="2" charset="0"/>
              </a:rPr>
              <a:t>1 in 10</a:t>
            </a:r>
          </a:p>
        </p:txBody>
      </p:sp>
      <p:pic>
        <p:nvPicPr>
          <p:cNvPr id="5" name="Picture 4">
            <a:extLst>
              <a:ext uri="{FF2B5EF4-FFF2-40B4-BE49-F238E27FC236}">
                <a16:creationId xmlns:a16="http://schemas.microsoft.com/office/drawing/2014/main" id="{EAAEB1A5-000E-8362-6373-B68CE921E659}"/>
              </a:ext>
            </a:extLst>
          </p:cNvPr>
          <p:cNvPicPr>
            <a:picLocks noChangeAspect="1"/>
          </p:cNvPicPr>
          <p:nvPr/>
        </p:nvPicPr>
        <p:blipFill>
          <a:blip r:embed="rId5"/>
          <a:stretch>
            <a:fillRect/>
          </a:stretch>
        </p:blipFill>
        <p:spPr>
          <a:xfrm>
            <a:off x="3188587" y="6960625"/>
            <a:ext cx="5824786" cy="4193193"/>
          </a:xfrm>
          <a:prstGeom prst="rect">
            <a:avLst/>
          </a:prstGeom>
        </p:spPr>
      </p:pic>
    </p:spTree>
    <p:extLst>
      <p:ext uri="{BB962C8B-B14F-4D97-AF65-F5344CB8AC3E}">
        <p14:creationId xmlns:p14="http://schemas.microsoft.com/office/powerpoint/2010/main" val="323080927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4" name="!!Disengaged">
            <a:extLst>
              <a:ext uri="{FF2B5EF4-FFF2-40B4-BE49-F238E27FC236}">
                <a16:creationId xmlns:a16="http://schemas.microsoft.com/office/drawing/2014/main" id="{1ADC5CBB-E035-D7A7-EFEC-24716CE5E6AE}"/>
              </a:ext>
            </a:extLst>
          </p:cNvPr>
          <p:cNvPicPr>
            <a:picLocks noChangeAspect="1"/>
          </p:cNvPicPr>
          <p:nvPr/>
        </p:nvPicPr>
        <p:blipFill>
          <a:blip r:embed="rId4"/>
          <a:stretch>
            <a:fillRect/>
          </a:stretch>
        </p:blipFill>
        <p:spPr>
          <a:xfrm>
            <a:off x="12380697" y="2120064"/>
            <a:ext cx="12192000" cy="1137419"/>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5"/>
          <a:stretch>
            <a:fillRect/>
          </a:stretch>
        </p:blipFill>
        <p:spPr>
          <a:xfrm>
            <a:off x="0"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6"/>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highlight 3">
            <a:extLst>
              <a:ext uri="{FF2B5EF4-FFF2-40B4-BE49-F238E27FC236}">
                <a16:creationId xmlns:a16="http://schemas.microsoft.com/office/drawing/2014/main" id="{856D72BD-1394-3A90-DE26-1DC03C68E10C}"/>
              </a:ext>
            </a:extLst>
          </p:cNvPr>
          <p:cNvSpPr/>
          <p:nvPr/>
        </p:nvSpPr>
        <p:spPr bwMode="auto">
          <a:xfrm>
            <a:off x="4294025" y="5844809"/>
            <a:ext cx="190527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Feedback">
            <a:extLst>
              <a:ext uri="{FF2B5EF4-FFF2-40B4-BE49-F238E27FC236}">
                <a16:creationId xmlns:a16="http://schemas.microsoft.com/office/drawing/2014/main" id="{3A07973C-6F21-54F3-E080-301048379ED6}"/>
              </a:ext>
            </a:extLst>
          </p:cNvPr>
          <p:cNvSpPr txBox="1"/>
          <p:nvPr/>
        </p:nvSpPr>
        <p:spPr>
          <a:xfrm>
            <a:off x="6604539" y="5834784"/>
            <a:ext cx="2480166"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Feedback loops</a:t>
            </a:r>
          </a:p>
        </p:txBody>
      </p:sp>
    </p:spTree>
    <p:extLst>
      <p:ext uri="{BB962C8B-B14F-4D97-AF65-F5344CB8AC3E}">
        <p14:creationId xmlns:p14="http://schemas.microsoft.com/office/powerpoint/2010/main" val="33072919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4"/>
          <a:stretch>
            <a:fillRect/>
          </a:stretch>
        </p:blipFill>
        <p:spPr>
          <a:xfrm>
            <a:off x="0"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5"/>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highlight 3">
            <a:extLst>
              <a:ext uri="{FF2B5EF4-FFF2-40B4-BE49-F238E27FC236}">
                <a16:creationId xmlns:a16="http://schemas.microsoft.com/office/drawing/2014/main" id="{856D72BD-1394-3A90-DE26-1DC03C68E10C}"/>
              </a:ext>
            </a:extLst>
          </p:cNvPr>
          <p:cNvSpPr/>
          <p:nvPr/>
        </p:nvSpPr>
        <p:spPr bwMode="auto">
          <a:xfrm>
            <a:off x="4294025" y="5844809"/>
            <a:ext cx="190527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Feedback">
            <a:extLst>
              <a:ext uri="{FF2B5EF4-FFF2-40B4-BE49-F238E27FC236}">
                <a16:creationId xmlns:a16="http://schemas.microsoft.com/office/drawing/2014/main" id="{3A07973C-6F21-54F3-E080-301048379ED6}"/>
              </a:ext>
            </a:extLst>
          </p:cNvPr>
          <p:cNvSpPr txBox="1"/>
          <p:nvPr/>
        </p:nvSpPr>
        <p:spPr>
          <a:xfrm>
            <a:off x="6604539" y="5834784"/>
            <a:ext cx="5375189"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Feedback loops / realistic metrics</a:t>
            </a:r>
          </a:p>
        </p:txBody>
      </p:sp>
    </p:spTree>
    <p:extLst>
      <p:ext uri="{BB962C8B-B14F-4D97-AF65-F5344CB8AC3E}">
        <p14:creationId xmlns:p14="http://schemas.microsoft.com/office/powerpoint/2010/main" val="30897682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4"/>
          <a:stretch>
            <a:fillRect/>
          </a:stretch>
        </p:blipFill>
        <p:spPr>
          <a:xfrm>
            <a:off x="0"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5"/>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highlight 3">
            <a:extLst>
              <a:ext uri="{FF2B5EF4-FFF2-40B4-BE49-F238E27FC236}">
                <a16:creationId xmlns:a16="http://schemas.microsoft.com/office/drawing/2014/main" id="{856D72BD-1394-3A90-DE26-1DC03C68E10C}"/>
              </a:ext>
            </a:extLst>
          </p:cNvPr>
          <p:cNvSpPr/>
          <p:nvPr/>
        </p:nvSpPr>
        <p:spPr bwMode="auto">
          <a:xfrm>
            <a:off x="4294025" y="5844809"/>
            <a:ext cx="190527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Feedback">
            <a:extLst>
              <a:ext uri="{FF2B5EF4-FFF2-40B4-BE49-F238E27FC236}">
                <a16:creationId xmlns:a16="http://schemas.microsoft.com/office/drawing/2014/main" id="{3A07973C-6F21-54F3-E080-301048379ED6}"/>
              </a:ext>
            </a:extLst>
          </p:cNvPr>
          <p:cNvSpPr txBox="1"/>
          <p:nvPr/>
        </p:nvSpPr>
        <p:spPr>
          <a:xfrm>
            <a:off x="6604539" y="5660616"/>
            <a:ext cx="5375189"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Feedback loops / realistic metrics</a:t>
            </a:r>
          </a:p>
        </p:txBody>
      </p:sp>
      <p:sp>
        <p:nvSpPr>
          <p:cNvPr id="3" name="TextBox 2">
            <a:extLst>
              <a:ext uri="{FF2B5EF4-FFF2-40B4-BE49-F238E27FC236}">
                <a16:creationId xmlns:a16="http://schemas.microsoft.com/office/drawing/2014/main" id="{C4A3CA52-CB72-1A96-3CC8-D187D561B624}"/>
              </a:ext>
            </a:extLst>
          </p:cNvPr>
          <p:cNvSpPr txBox="1"/>
          <p:nvPr/>
        </p:nvSpPr>
        <p:spPr>
          <a:xfrm>
            <a:off x="6604539" y="6081527"/>
            <a:ext cx="5705408"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Imposter syndrome / realistic goals</a:t>
            </a:r>
          </a:p>
        </p:txBody>
      </p:sp>
    </p:spTree>
    <p:extLst>
      <p:ext uri="{BB962C8B-B14F-4D97-AF65-F5344CB8AC3E}">
        <p14:creationId xmlns:p14="http://schemas.microsoft.com/office/powerpoint/2010/main" val="291995620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4"/>
          <a:stretch>
            <a:fillRect/>
          </a:stretch>
        </p:blipFill>
        <p:spPr>
          <a:xfrm>
            <a:off x="0"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5"/>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highlight 3">
            <a:extLst>
              <a:ext uri="{FF2B5EF4-FFF2-40B4-BE49-F238E27FC236}">
                <a16:creationId xmlns:a16="http://schemas.microsoft.com/office/drawing/2014/main" id="{856D72BD-1394-3A90-DE26-1DC03C68E10C}"/>
              </a:ext>
            </a:extLst>
          </p:cNvPr>
          <p:cNvSpPr/>
          <p:nvPr/>
        </p:nvSpPr>
        <p:spPr bwMode="auto">
          <a:xfrm>
            <a:off x="4294025" y="5844809"/>
            <a:ext cx="190527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Feedback">
            <a:extLst>
              <a:ext uri="{FF2B5EF4-FFF2-40B4-BE49-F238E27FC236}">
                <a16:creationId xmlns:a16="http://schemas.microsoft.com/office/drawing/2014/main" id="{3A07973C-6F21-54F3-E080-301048379ED6}"/>
              </a:ext>
            </a:extLst>
          </p:cNvPr>
          <p:cNvSpPr txBox="1"/>
          <p:nvPr/>
        </p:nvSpPr>
        <p:spPr>
          <a:xfrm>
            <a:off x="6604539" y="5428392"/>
            <a:ext cx="5375189"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Feedback loops / realistic metrics</a:t>
            </a:r>
          </a:p>
        </p:txBody>
      </p:sp>
      <p:sp>
        <p:nvSpPr>
          <p:cNvPr id="3" name="TextBox 2">
            <a:extLst>
              <a:ext uri="{FF2B5EF4-FFF2-40B4-BE49-F238E27FC236}">
                <a16:creationId xmlns:a16="http://schemas.microsoft.com/office/drawing/2014/main" id="{C4A3CA52-CB72-1A96-3CC8-D187D561B624}"/>
              </a:ext>
            </a:extLst>
          </p:cNvPr>
          <p:cNvSpPr txBox="1"/>
          <p:nvPr/>
        </p:nvSpPr>
        <p:spPr>
          <a:xfrm>
            <a:off x="6604539" y="5849303"/>
            <a:ext cx="5705408"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Imposter syndrome / realistic goals</a:t>
            </a:r>
          </a:p>
        </p:txBody>
      </p:sp>
      <p:sp>
        <p:nvSpPr>
          <p:cNvPr id="5" name="TextBox 4">
            <a:extLst>
              <a:ext uri="{FF2B5EF4-FFF2-40B4-BE49-F238E27FC236}">
                <a16:creationId xmlns:a16="http://schemas.microsoft.com/office/drawing/2014/main" id="{9DAF7443-807B-5CED-4DA9-64C23C43478B}"/>
              </a:ext>
            </a:extLst>
          </p:cNvPr>
          <p:cNvSpPr txBox="1"/>
          <p:nvPr/>
        </p:nvSpPr>
        <p:spPr>
          <a:xfrm>
            <a:off x="6604539" y="6272019"/>
            <a:ext cx="1492716"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Training</a:t>
            </a:r>
          </a:p>
        </p:txBody>
      </p:sp>
      <p:pic>
        <p:nvPicPr>
          <p:cNvPr id="14" name="!!Drive">
            <a:extLst>
              <a:ext uri="{FF2B5EF4-FFF2-40B4-BE49-F238E27FC236}">
                <a16:creationId xmlns:a16="http://schemas.microsoft.com/office/drawing/2014/main" id="{4350CDA0-6F7C-0A98-13CF-38F0AA4B1BB0}"/>
              </a:ext>
            </a:extLst>
          </p:cNvPr>
          <p:cNvPicPr>
            <a:picLocks noChangeAspect="1"/>
          </p:cNvPicPr>
          <p:nvPr/>
        </p:nvPicPr>
        <p:blipFill>
          <a:blip r:embed="rId7"/>
          <a:stretch>
            <a:fillRect/>
          </a:stretch>
        </p:blipFill>
        <p:spPr>
          <a:xfrm>
            <a:off x="14626964" y="1258625"/>
            <a:ext cx="3528827" cy="5293240"/>
          </a:xfrm>
          <a:prstGeom prst="rect">
            <a:avLst/>
          </a:prstGeom>
          <a:ln>
            <a:solidFill>
              <a:srgbClr val="2D3E50"/>
            </a:solidFill>
          </a:ln>
        </p:spPr>
      </p:pic>
    </p:spTree>
    <p:extLst>
      <p:ext uri="{BB962C8B-B14F-4D97-AF65-F5344CB8AC3E}">
        <p14:creationId xmlns:p14="http://schemas.microsoft.com/office/powerpoint/2010/main" val="223158451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1705959"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2330046"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1705959"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2820214"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2820214"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2814267"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4937" y="2228290"/>
            <a:ext cx="1905277" cy="2402611"/>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4"/>
          <a:stretch>
            <a:fillRect/>
          </a:stretch>
        </p:blipFill>
        <p:spPr>
          <a:xfrm>
            <a:off x="0" y="-419935"/>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5"/>
          <a:stretch>
            <a:fillRect/>
          </a:stretch>
        </p:blipFill>
        <p:spPr>
          <a:xfrm>
            <a:off x="0" y="-955207"/>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Drive">
            <a:extLst>
              <a:ext uri="{FF2B5EF4-FFF2-40B4-BE49-F238E27FC236}">
                <a16:creationId xmlns:a16="http://schemas.microsoft.com/office/drawing/2014/main" id="{B9FB5159-DFEC-8E84-FE57-E9DD7C3EFE5D}"/>
              </a:ext>
            </a:extLst>
          </p:cNvPr>
          <p:cNvPicPr>
            <a:picLocks noChangeAspect="1"/>
          </p:cNvPicPr>
          <p:nvPr/>
        </p:nvPicPr>
        <p:blipFill>
          <a:blip r:embed="rId7"/>
          <a:stretch>
            <a:fillRect/>
          </a:stretch>
        </p:blipFill>
        <p:spPr>
          <a:xfrm>
            <a:off x="8647076" y="1258625"/>
            <a:ext cx="3528827" cy="5293240"/>
          </a:xfrm>
          <a:prstGeom prst="rect">
            <a:avLst/>
          </a:prstGeom>
          <a:ln>
            <a:solidFill>
              <a:srgbClr val="2D3E50"/>
            </a:solidFill>
          </a:ln>
        </p:spPr>
      </p:pic>
      <p:sp>
        <p:nvSpPr>
          <p:cNvPr id="47" name="!!Purpose">
            <a:extLst>
              <a:ext uri="{FF2B5EF4-FFF2-40B4-BE49-F238E27FC236}">
                <a16:creationId xmlns:a16="http://schemas.microsoft.com/office/drawing/2014/main" id="{783E1A33-DAF7-29A4-FED1-D65C43AD434F}"/>
              </a:ext>
            </a:extLst>
          </p:cNvPr>
          <p:cNvSpPr txBox="1"/>
          <p:nvPr/>
        </p:nvSpPr>
        <p:spPr>
          <a:xfrm>
            <a:off x="5350624" y="432586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Purpose</a:t>
            </a:r>
          </a:p>
        </p:txBody>
      </p:sp>
      <p:sp>
        <p:nvSpPr>
          <p:cNvPr id="48" name="!!Mastery">
            <a:extLst>
              <a:ext uri="{FF2B5EF4-FFF2-40B4-BE49-F238E27FC236}">
                <a16:creationId xmlns:a16="http://schemas.microsoft.com/office/drawing/2014/main" id="{6D4754B3-DA44-5C61-0059-5C20BB1E1C60}"/>
              </a:ext>
            </a:extLst>
          </p:cNvPr>
          <p:cNvSpPr txBox="1"/>
          <p:nvPr/>
        </p:nvSpPr>
        <p:spPr>
          <a:xfrm>
            <a:off x="5118366" y="3444050"/>
            <a:ext cx="3967577"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Mastery</a:t>
            </a:r>
          </a:p>
        </p:txBody>
      </p:sp>
      <p:sp>
        <p:nvSpPr>
          <p:cNvPr id="49" name="!!Autonomy">
            <a:extLst>
              <a:ext uri="{FF2B5EF4-FFF2-40B4-BE49-F238E27FC236}">
                <a16:creationId xmlns:a16="http://schemas.microsoft.com/office/drawing/2014/main" id="{170A9D86-9F03-8A9A-BFC7-C0BAF47AF163}"/>
              </a:ext>
            </a:extLst>
          </p:cNvPr>
          <p:cNvSpPr txBox="1"/>
          <p:nvPr/>
        </p:nvSpPr>
        <p:spPr>
          <a:xfrm>
            <a:off x="5350624" y="256221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Autonomy</a:t>
            </a:r>
          </a:p>
        </p:txBody>
      </p:sp>
      <p:cxnSp>
        <p:nvCxnSpPr>
          <p:cNvPr id="50" name="Line 1">
            <a:extLst>
              <a:ext uri="{FF2B5EF4-FFF2-40B4-BE49-F238E27FC236}">
                <a16:creationId xmlns:a16="http://schemas.microsoft.com/office/drawing/2014/main" id="{76250A67-CB9F-AC80-F3DB-03313A68A195}"/>
              </a:ext>
            </a:extLst>
          </p:cNvPr>
          <p:cNvCxnSpPr>
            <a:cxnSpLocks/>
          </p:cNvCxnSpPr>
          <p:nvPr/>
        </p:nvCxnSpPr>
        <p:spPr>
          <a:xfrm flipH="1">
            <a:off x="7800193" y="367076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1" name="Line 1">
            <a:extLst>
              <a:ext uri="{FF2B5EF4-FFF2-40B4-BE49-F238E27FC236}">
                <a16:creationId xmlns:a16="http://schemas.microsoft.com/office/drawing/2014/main" id="{58C984C6-8E5A-F60D-47B5-E0D70192B087}"/>
              </a:ext>
            </a:extLst>
          </p:cNvPr>
          <p:cNvCxnSpPr>
            <a:cxnSpLocks/>
            <a:stCxn id="49" idx="2"/>
          </p:cNvCxnSpPr>
          <p:nvPr/>
        </p:nvCxnSpPr>
        <p:spPr>
          <a:xfrm>
            <a:off x="7612525" y="3023880"/>
            <a:ext cx="1018453"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2" name="Line 1">
            <a:extLst>
              <a:ext uri="{FF2B5EF4-FFF2-40B4-BE49-F238E27FC236}">
                <a16:creationId xmlns:a16="http://schemas.microsoft.com/office/drawing/2014/main" id="{3F061645-A2A0-FF58-67D3-BBADEDA0C4D4}"/>
              </a:ext>
            </a:extLst>
          </p:cNvPr>
          <p:cNvCxnSpPr>
            <a:cxnSpLocks/>
            <a:stCxn id="47" idx="0"/>
          </p:cNvCxnSpPr>
          <p:nvPr/>
        </p:nvCxnSpPr>
        <p:spPr>
          <a:xfrm flipV="1">
            <a:off x="7712824" y="3819037"/>
            <a:ext cx="906611" cy="50682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27671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right)">
                                      <p:cBhvr>
                                        <p:cTn id="7" dur="500"/>
                                        <p:tgtEl>
                                          <p:spTgt spid="51"/>
                                        </p:tgtEl>
                                      </p:cBhvr>
                                    </p:animEffect>
                                  </p:childTnLst>
                                </p:cTn>
                              </p:par>
                              <p:par>
                                <p:cTn id="8" presetID="22" presetClass="entr" presetSubtype="2"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wipe(right)">
                                      <p:cBhvr>
                                        <p:cTn id="10" dur="500"/>
                                        <p:tgtEl>
                                          <p:spTgt spid="52"/>
                                        </p:tgtEl>
                                      </p:cBhvr>
                                    </p:animEffect>
                                  </p:childTnLst>
                                </p:cTn>
                              </p:par>
                              <p:par>
                                <p:cTn id="11" presetID="22" presetClass="entr" presetSubtype="2"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wipe(right)">
                                      <p:cBhvr>
                                        <p:cTn id="13" dur="500"/>
                                        <p:tgtEl>
                                          <p:spTgt spid="5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500"/>
                                        <p:tgtEl>
                                          <p:spTgt spid="4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4">
            <a:extLst>
              <a:ext uri="{FF2B5EF4-FFF2-40B4-BE49-F238E27FC236}">
                <a16:creationId xmlns:a16="http://schemas.microsoft.com/office/drawing/2014/main" id="{4905AF2A-3C82-36B4-910E-66DC474E1DCA}"/>
              </a:ext>
            </a:extLst>
          </p:cNvPr>
          <p:cNvSpPr txBox="1"/>
          <p:nvPr/>
        </p:nvSpPr>
        <p:spPr>
          <a:xfrm>
            <a:off x="7079373" y="1186335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4" name="!!Line3">
            <a:extLst>
              <a:ext uri="{FF2B5EF4-FFF2-40B4-BE49-F238E27FC236}">
                <a16:creationId xmlns:a16="http://schemas.microsoft.com/office/drawing/2014/main" id="{9CBEF11A-3B1F-4CC3-21B8-27EB83A6A9C1}"/>
              </a:ext>
            </a:extLst>
          </p:cNvPr>
          <p:cNvSpPr txBox="1"/>
          <p:nvPr/>
        </p:nvSpPr>
        <p:spPr>
          <a:xfrm>
            <a:off x="7079373" y="1128076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5" name="!!Line2">
            <a:extLst>
              <a:ext uri="{FF2B5EF4-FFF2-40B4-BE49-F238E27FC236}">
                <a16:creationId xmlns:a16="http://schemas.microsoft.com/office/drawing/2014/main" id="{AC161CF8-47A2-9110-C575-8F9DF44C3F11}"/>
              </a:ext>
            </a:extLst>
          </p:cNvPr>
          <p:cNvSpPr txBox="1"/>
          <p:nvPr/>
        </p:nvSpPr>
        <p:spPr>
          <a:xfrm>
            <a:off x="7079374" y="1072717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8" name="!!Line1">
            <a:extLst>
              <a:ext uri="{FF2B5EF4-FFF2-40B4-BE49-F238E27FC236}">
                <a16:creationId xmlns:a16="http://schemas.microsoft.com/office/drawing/2014/main" id="{BBCEE791-EC99-7E47-1DC8-71DA4258EED1}"/>
              </a:ext>
            </a:extLst>
          </p:cNvPr>
          <p:cNvSpPr txBox="1"/>
          <p:nvPr/>
        </p:nvSpPr>
        <p:spPr>
          <a:xfrm>
            <a:off x="7079374" y="1014459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2" name="!!MBI 3">
            <a:extLst>
              <a:ext uri="{FF2B5EF4-FFF2-40B4-BE49-F238E27FC236}">
                <a16:creationId xmlns:a16="http://schemas.microsoft.com/office/drawing/2014/main" id="{11CC5497-87CE-FE94-EFAD-F6D0A3E7A136}"/>
              </a:ext>
            </a:extLst>
          </p:cNvPr>
          <p:cNvSpPr txBox="1"/>
          <p:nvPr/>
        </p:nvSpPr>
        <p:spPr>
          <a:xfrm>
            <a:off x="1705959"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2330046"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1705959"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2820214"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2820214"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2814267"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4937" y="2228290"/>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ray bg">
            <a:extLst>
              <a:ext uri="{FF2B5EF4-FFF2-40B4-BE49-F238E27FC236}">
                <a16:creationId xmlns:a16="http://schemas.microsoft.com/office/drawing/2014/main" id="{B5A5DD88-6BE1-B69A-0A36-6E62F6CA6A5B}"/>
              </a:ext>
            </a:extLst>
          </p:cNvPr>
          <p:cNvSpPr/>
          <p:nvPr/>
        </p:nvSpPr>
        <p:spPr>
          <a:xfrm>
            <a:off x="0" y="811621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Lady face down">
            <a:extLst>
              <a:ext uri="{FF2B5EF4-FFF2-40B4-BE49-F238E27FC236}">
                <a16:creationId xmlns:a16="http://schemas.microsoft.com/office/drawing/2014/main" id="{C3F2D849-517B-D090-8097-C821007167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19132736"/>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Picture 5">
            <a:extLst>
              <a:ext uri="{FF2B5EF4-FFF2-40B4-BE49-F238E27FC236}">
                <a16:creationId xmlns:a16="http://schemas.microsoft.com/office/drawing/2014/main" id="{B9FB5159-DFEC-8E84-FE57-E9DD7C3EFE5D}"/>
              </a:ext>
            </a:extLst>
          </p:cNvPr>
          <p:cNvPicPr>
            <a:picLocks noChangeAspect="1"/>
          </p:cNvPicPr>
          <p:nvPr/>
        </p:nvPicPr>
        <p:blipFill>
          <a:blip r:embed="rId6"/>
          <a:stretch>
            <a:fillRect/>
          </a:stretch>
        </p:blipFill>
        <p:spPr>
          <a:xfrm>
            <a:off x="8647076" y="1258625"/>
            <a:ext cx="3528827" cy="5293240"/>
          </a:xfrm>
          <a:prstGeom prst="rect">
            <a:avLst/>
          </a:prstGeom>
          <a:ln>
            <a:solidFill>
              <a:srgbClr val="2D3E50"/>
            </a:solidFill>
          </a:ln>
        </p:spPr>
      </p:pic>
      <p:sp>
        <p:nvSpPr>
          <p:cNvPr id="14" name="!!Purpose">
            <a:extLst>
              <a:ext uri="{FF2B5EF4-FFF2-40B4-BE49-F238E27FC236}">
                <a16:creationId xmlns:a16="http://schemas.microsoft.com/office/drawing/2014/main" id="{588534B2-9A9E-3768-8CAA-57AF7D0C5146}"/>
              </a:ext>
            </a:extLst>
          </p:cNvPr>
          <p:cNvSpPr txBox="1"/>
          <p:nvPr/>
        </p:nvSpPr>
        <p:spPr>
          <a:xfrm>
            <a:off x="5350624" y="432586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Purpose</a:t>
            </a:r>
          </a:p>
        </p:txBody>
      </p:sp>
      <p:sp>
        <p:nvSpPr>
          <p:cNvPr id="15" name="!!Mastery">
            <a:extLst>
              <a:ext uri="{FF2B5EF4-FFF2-40B4-BE49-F238E27FC236}">
                <a16:creationId xmlns:a16="http://schemas.microsoft.com/office/drawing/2014/main" id="{80CB381E-34C1-41DB-4E99-7A6DA860751B}"/>
              </a:ext>
            </a:extLst>
          </p:cNvPr>
          <p:cNvSpPr txBox="1"/>
          <p:nvPr/>
        </p:nvSpPr>
        <p:spPr>
          <a:xfrm>
            <a:off x="5118366" y="3444050"/>
            <a:ext cx="3967577"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Mastery</a:t>
            </a:r>
          </a:p>
        </p:txBody>
      </p:sp>
      <p:sp>
        <p:nvSpPr>
          <p:cNvPr id="17" name="!!Autonomy">
            <a:extLst>
              <a:ext uri="{FF2B5EF4-FFF2-40B4-BE49-F238E27FC236}">
                <a16:creationId xmlns:a16="http://schemas.microsoft.com/office/drawing/2014/main" id="{7DC70CD2-AB23-1158-F6C2-57E4130ECCF7}"/>
              </a:ext>
            </a:extLst>
          </p:cNvPr>
          <p:cNvSpPr txBox="1"/>
          <p:nvPr/>
        </p:nvSpPr>
        <p:spPr>
          <a:xfrm>
            <a:off x="5350624" y="256221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Autonomy</a:t>
            </a:r>
          </a:p>
        </p:txBody>
      </p:sp>
      <p:cxnSp>
        <p:nvCxnSpPr>
          <p:cNvPr id="18" name="Line 1">
            <a:extLst>
              <a:ext uri="{FF2B5EF4-FFF2-40B4-BE49-F238E27FC236}">
                <a16:creationId xmlns:a16="http://schemas.microsoft.com/office/drawing/2014/main" id="{06895FE8-4F20-750C-DC7C-87D2F1CB32AB}"/>
              </a:ext>
            </a:extLst>
          </p:cNvPr>
          <p:cNvCxnSpPr>
            <a:cxnSpLocks/>
          </p:cNvCxnSpPr>
          <p:nvPr/>
        </p:nvCxnSpPr>
        <p:spPr>
          <a:xfrm flipH="1">
            <a:off x="7800193" y="367076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Line 1">
            <a:extLst>
              <a:ext uri="{FF2B5EF4-FFF2-40B4-BE49-F238E27FC236}">
                <a16:creationId xmlns:a16="http://schemas.microsoft.com/office/drawing/2014/main" id="{083952B2-4209-0134-B039-C8EA03907917}"/>
              </a:ext>
            </a:extLst>
          </p:cNvPr>
          <p:cNvCxnSpPr>
            <a:cxnSpLocks/>
            <a:stCxn id="17" idx="2"/>
          </p:cNvCxnSpPr>
          <p:nvPr/>
        </p:nvCxnSpPr>
        <p:spPr>
          <a:xfrm>
            <a:off x="7612525" y="3023880"/>
            <a:ext cx="1018453"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Line 1">
            <a:extLst>
              <a:ext uri="{FF2B5EF4-FFF2-40B4-BE49-F238E27FC236}">
                <a16:creationId xmlns:a16="http://schemas.microsoft.com/office/drawing/2014/main" id="{D7F1324A-7731-A517-6B1E-6166669A93D9}"/>
              </a:ext>
            </a:extLst>
          </p:cNvPr>
          <p:cNvCxnSpPr>
            <a:cxnSpLocks/>
            <a:stCxn id="14" idx="0"/>
          </p:cNvCxnSpPr>
          <p:nvPr/>
        </p:nvCxnSpPr>
        <p:spPr>
          <a:xfrm flipV="1">
            <a:off x="7712824" y="3819037"/>
            <a:ext cx="906611" cy="50682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2" name="Line 1">
            <a:extLst>
              <a:ext uri="{FF2B5EF4-FFF2-40B4-BE49-F238E27FC236}">
                <a16:creationId xmlns:a16="http://schemas.microsoft.com/office/drawing/2014/main" id="{74E71E06-65D3-9B5C-ADCE-5CFA7FA0AEAF}"/>
              </a:ext>
            </a:extLst>
          </p:cNvPr>
          <p:cNvCxnSpPr>
            <a:cxnSpLocks/>
          </p:cNvCxnSpPr>
          <p:nvPr/>
        </p:nvCxnSpPr>
        <p:spPr>
          <a:xfrm flipH="1">
            <a:off x="4851895" y="2792577"/>
            <a:ext cx="1940791" cy="0"/>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Line 1">
            <a:extLst>
              <a:ext uri="{FF2B5EF4-FFF2-40B4-BE49-F238E27FC236}">
                <a16:creationId xmlns:a16="http://schemas.microsoft.com/office/drawing/2014/main" id="{838C815C-9104-7172-AED5-F66D8C010065}"/>
              </a:ext>
            </a:extLst>
          </p:cNvPr>
          <p:cNvCxnSpPr>
            <a:cxnSpLocks/>
          </p:cNvCxnSpPr>
          <p:nvPr/>
        </p:nvCxnSpPr>
        <p:spPr>
          <a:xfrm flipH="1">
            <a:off x="4985163" y="3670299"/>
            <a:ext cx="1561034" cy="885928"/>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Line 1">
            <a:extLst>
              <a:ext uri="{FF2B5EF4-FFF2-40B4-BE49-F238E27FC236}">
                <a16:creationId xmlns:a16="http://schemas.microsoft.com/office/drawing/2014/main" id="{41B275F4-1B2C-5293-D2C6-A135791B7AC9}"/>
              </a:ext>
            </a:extLst>
          </p:cNvPr>
          <p:cNvCxnSpPr>
            <a:cxnSpLocks/>
          </p:cNvCxnSpPr>
          <p:nvPr/>
        </p:nvCxnSpPr>
        <p:spPr>
          <a:xfrm flipH="1" flipV="1">
            <a:off x="5036931" y="3653444"/>
            <a:ext cx="1920687" cy="902783"/>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69713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4">
            <a:extLst>
              <a:ext uri="{FF2B5EF4-FFF2-40B4-BE49-F238E27FC236}">
                <a16:creationId xmlns:a16="http://schemas.microsoft.com/office/drawing/2014/main" id="{ABDE6F31-155B-5F08-9A07-AD031BF8B111}"/>
              </a:ext>
            </a:extLst>
          </p:cNvPr>
          <p:cNvSpPr txBox="1"/>
          <p:nvPr/>
        </p:nvSpPr>
        <p:spPr>
          <a:xfrm>
            <a:off x="7079373"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5" name="!!Line3">
            <a:extLst>
              <a:ext uri="{FF2B5EF4-FFF2-40B4-BE49-F238E27FC236}">
                <a16:creationId xmlns:a16="http://schemas.microsoft.com/office/drawing/2014/main" id="{8C59D883-0253-EFF4-8539-C21AA21DFE6F}"/>
              </a:ext>
            </a:extLst>
          </p:cNvPr>
          <p:cNvSpPr txBox="1"/>
          <p:nvPr/>
        </p:nvSpPr>
        <p:spPr>
          <a:xfrm>
            <a:off x="7079373"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8" name="!!Line2">
            <a:extLst>
              <a:ext uri="{FF2B5EF4-FFF2-40B4-BE49-F238E27FC236}">
                <a16:creationId xmlns:a16="http://schemas.microsoft.com/office/drawing/2014/main" id="{EC22DAFC-8A8A-5D89-99CF-0025A740E5D0}"/>
              </a:ext>
            </a:extLst>
          </p:cNvPr>
          <p:cNvSpPr txBox="1"/>
          <p:nvPr/>
        </p:nvSpPr>
        <p:spPr>
          <a:xfrm>
            <a:off x="7079374" y="309265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10" name="!!Line1">
            <a:extLst>
              <a:ext uri="{FF2B5EF4-FFF2-40B4-BE49-F238E27FC236}">
                <a16:creationId xmlns:a16="http://schemas.microsoft.com/office/drawing/2014/main" id="{77D19F59-E7D9-719D-FFB2-D5AAC8E59386}"/>
              </a:ext>
            </a:extLst>
          </p:cNvPr>
          <p:cNvSpPr txBox="1"/>
          <p:nvPr/>
        </p:nvSpPr>
        <p:spPr>
          <a:xfrm>
            <a:off x="7079374"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2" name="!!MBI 3">
            <a:extLst>
              <a:ext uri="{FF2B5EF4-FFF2-40B4-BE49-F238E27FC236}">
                <a16:creationId xmlns:a16="http://schemas.microsoft.com/office/drawing/2014/main" id="{11CC5497-87CE-FE94-EFAD-F6D0A3E7A136}"/>
              </a:ext>
            </a:extLst>
          </p:cNvPr>
          <p:cNvSpPr txBox="1"/>
          <p:nvPr/>
        </p:nvSpPr>
        <p:spPr>
          <a:xfrm>
            <a:off x="-4985131"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4361044"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4985131"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870876"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870876"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876823"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76153" y="2228290"/>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ray bg">
            <a:extLst>
              <a:ext uri="{FF2B5EF4-FFF2-40B4-BE49-F238E27FC236}">
                <a16:creationId xmlns:a16="http://schemas.microsoft.com/office/drawing/2014/main" id="{E69EE550-A594-A27B-0511-ED404332CA0A}"/>
              </a:ext>
            </a:extLst>
          </p:cNvPr>
          <p:cNvSpPr/>
          <p:nvPr/>
        </p:nvSpPr>
        <p:spPr>
          <a:xfrm>
            <a:off x="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Lady face down">
            <a:extLst>
              <a:ext uri="{FF2B5EF4-FFF2-40B4-BE49-F238E27FC236}">
                <a16:creationId xmlns:a16="http://schemas.microsoft.com/office/drawing/2014/main" id="{F1259443-B7CA-F34A-7B6B-C6EBFA17C2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MBI Title">
            <a:extLst>
              <a:ext uri="{FF2B5EF4-FFF2-40B4-BE49-F238E27FC236}">
                <a16:creationId xmlns:a16="http://schemas.microsoft.com/office/drawing/2014/main" id="{8750CEE0-1B81-D653-C27C-888E6304A43E}"/>
              </a:ext>
            </a:extLst>
          </p:cNvPr>
          <p:cNvSpPr txBox="1"/>
          <p:nvPr/>
        </p:nvSpPr>
        <p:spPr>
          <a:xfrm>
            <a:off x="3347129" y="-639998"/>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pic>
        <p:nvPicPr>
          <p:cNvPr id="40" name="!!Blue plug">
            <a:extLst>
              <a:ext uri="{FF2B5EF4-FFF2-40B4-BE49-F238E27FC236}">
                <a16:creationId xmlns:a16="http://schemas.microsoft.com/office/drawing/2014/main" id="{8EDEFDB3-AADF-E488-16BA-A313D89089DE}"/>
              </a:ext>
            </a:extLst>
          </p:cNvPr>
          <p:cNvPicPr>
            <a:picLocks noChangeAspect="1"/>
          </p:cNvPicPr>
          <p:nvPr/>
        </p:nvPicPr>
        <p:blipFill>
          <a:blip r:embed="rId5"/>
          <a:stretch>
            <a:fillRect/>
          </a:stretch>
        </p:blipFill>
        <p:spPr>
          <a:xfrm>
            <a:off x="-8852232" y="-2094089"/>
            <a:ext cx="8686663" cy="8952089"/>
          </a:xfrm>
          <a:prstGeom prst="rect">
            <a:avLst/>
          </a:prstGeom>
        </p:spPr>
      </p:pic>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Picture 5">
            <a:extLst>
              <a:ext uri="{FF2B5EF4-FFF2-40B4-BE49-F238E27FC236}">
                <a16:creationId xmlns:a16="http://schemas.microsoft.com/office/drawing/2014/main" id="{B9FB5159-DFEC-8E84-FE57-E9DD7C3EFE5D}"/>
              </a:ext>
            </a:extLst>
          </p:cNvPr>
          <p:cNvPicPr>
            <a:picLocks noChangeAspect="1"/>
          </p:cNvPicPr>
          <p:nvPr/>
        </p:nvPicPr>
        <p:blipFill>
          <a:blip r:embed="rId7"/>
          <a:stretch>
            <a:fillRect/>
          </a:stretch>
        </p:blipFill>
        <p:spPr>
          <a:xfrm>
            <a:off x="15846167" y="1258625"/>
            <a:ext cx="3528827" cy="5293240"/>
          </a:xfrm>
          <a:prstGeom prst="rect">
            <a:avLst/>
          </a:prstGeom>
          <a:ln>
            <a:solidFill>
              <a:srgbClr val="2D3E50"/>
            </a:solidFill>
          </a:ln>
        </p:spPr>
      </p:pic>
      <p:sp>
        <p:nvSpPr>
          <p:cNvPr id="14" name="!!Purpose">
            <a:extLst>
              <a:ext uri="{FF2B5EF4-FFF2-40B4-BE49-F238E27FC236}">
                <a16:creationId xmlns:a16="http://schemas.microsoft.com/office/drawing/2014/main" id="{588534B2-9A9E-3768-8CAA-57AF7D0C5146}"/>
              </a:ext>
            </a:extLst>
          </p:cNvPr>
          <p:cNvSpPr txBox="1"/>
          <p:nvPr/>
        </p:nvSpPr>
        <p:spPr>
          <a:xfrm>
            <a:off x="12549715" y="432586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Purpose</a:t>
            </a:r>
          </a:p>
        </p:txBody>
      </p:sp>
      <p:sp>
        <p:nvSpPr>
          <p:cNvPr id="15" name="!!Mastery">
            <a:extLst>
              <a:ext uri="{FF2B5EF4-FFF2-40B4-BE49-F238E27FC236}">
                <a16:creationId xmlns:a16="http://schemas.microsoft.com/office/drawing/2014/main" id="{80CB381E-34C1-41DB-4E99-7A6DA860751B}"/>
              </a:ext>
            </a:extLst>
          </p:cNvPr>
          <p:cNvSpPr txBox="1"/>
          <p:nvPr/>
        </p:nvSpPr>
        <p:spPr>
          <a:xfrm>
            <a:off x="12317457" y="3444050"/>
            <a:ext cx="3967577"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Mastery</a:t>
            </a:r>
          </a:p>
        </p:txBody>
      </p:sp>
      <p:sp>
        <p:nvSpPr>
          <p:cNvPr id="17" name="!!Autonomy">
            <a:extLst>
              <a:ext uri="{FF2B5EF4-FFF2-40B4-BE49-F238E27FC236}">
                <a16:creationId xmlns:a16="http://schemas.microsoft.com/office/drawing/2014/main" id="{7DC70CD2-AB23-1158-F6C2-57E4130ECCF7}"/>
              </a:ext>
            </a:extLst>
          </p:cNvPr>
          <p:cNvSpPr txBox="1"/>
          <p:nvPr/>
        </p:nvSpPr>
        <p:spPr>
          <a:xfrm>
            <a:off x="12549715" y="256221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Autonomy</a:t>
            </a:r>
          </a:p>
        </p:txBody>
      </p:sp>
      <p:cxnSp>
        <p:nvCxnSpPr>
          <p:cNvPr id="18" name="Line 1">
            <a:extLst>
              <a:ext uri="{FF2B5EF4-FFF2-40B4-BE49-F238E27FC236}">
                <a16:creationId xmlns:a16="http://schemas.microsoft.com/office/drawing/2014/main" id="{06895FE8-4F20-750C-DC7C-87D2F1CB32AB}"/>
              </a:ext>
            </a:extLst>
          </p:cNvPr>
          <p:cNvCxnSpPr>
            <a:cxnSpLocks/>
          </p:cNvCxnSpPr>
          <p:nvPr/>
        </p:nvCxnSpPr>
        <p:spPr>
          <a:xfrm flipH="1">
            <a:off x="14999284" y="367076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Line 1">
            <a:extLst>
              <a:ext uri="{FF2B5EF4-FFF2-40B4-BE49-F238E27FC236}">
                <a16:creationId xmlns:a16="http://schemas.microsoft.com/office/drawing/2014/main" id="{083952B2-4209-0134-B039-C8EA03907917}"/>
              </a:ext>
            </a:extLst>
          </p:cNvPr>
          <p:cNvCxnSpPr>
            <a:cxnSpLocks/>
            <a:stCxn id="17" idx="2"/>
          </p:cNvCxnSpPr>
          <p:nvPr/>
        </p:nvCxnSpPr>
        <p:spPr>
          <a:xfrm>
            <a:off x="14811616" y="3023880"/>
            <a:ext cx="1018453"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Line 1">
            <a:extLst>
              <a:ext uri="{FF2B5EF4-FFF2-40B4-BE49-F238E27FC236}">
                <a16:creationId xmlns:a16="http://schemas.microsoft.com/office/drawing/2014/main" id="{D7F1324A-7731-A517-6B1E-6166669A93D9}"/>
              </a:ext>
            </a:extLst>
          </p:cNvPr>
          <p:cNvCxnSpPr>
            <a:cxnSpLocks/>
            <a:stCxn id="14" idx="0"/>
          </p:cNvCxnSpPr>
          <p:nvPr/>
        </p:nvCxnSpPr>
        <p:spPr>
          <a:xfrm flipV="1">
            <a:off x="14911915" y="3819037"/>
            <a:ext cx="906611" cy="50682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F774B3BF-0ADE-741D-C03D-7B891815757B}"/>
              </a:ext>
            </a:extLst>
          </p:cNvPr>
          <p:cNvPicPr>
            <a:picLocks noChangeAspect="1"/>
          </p:cNvPicPr>
          <p:nvPr/>
        </p:nvPicPr>
        <p:blipFill>
          <a:blip r:embed="rId8"/>
          <a:stretch>
            <a:fillRect/>
          </a:stretch>
        </p:blipFill>
        <p:spPr>
          <a:xfrm>
            <a:off x="6357661" y="3092659"/>
            <a:ext cx="604346" cy="330502"/>
          </a:xfrm>
          <a:prstGeom prst="rect">
            <a:avLst/>
          </a:prstGeom>
        </p:spPr>
      </p:pic>
      <p:pic>
        <p:nvPicPr>
          <p:cNvPr id="34" name="Picture 33">
            <a:extLst>
              <a:ext uri="{FF2B5EF4-FFF2-40B4-BE49-F238E27FC236}">
                <a16:creationId xmlns:a16="http://schemas.microsoft.com/office/drawing/2014/main" id="{61E32506-8F68-1C87-1B8A-DAE45AEEBC1C}"/>
              </a:ext>
            </a:extLst>
          </p:cNvPr>
          <p:cNvPicPr>
            <a:picLocks noChangeAspect="1"/>
          </p:cNvPicPr>
          <p:nvPr/>
        </p:nvPicPr>
        <p:blipFill>
          <a:blip r:embed="rId8"/>
          <a:stretch>
            <a:fillRect/>
          </a:stretch>
        </p:blipFill>
        <p:spPr>
          <a:xfrm>
            <a:off x="6357661" y="3681052"/>
            <a:ext cx="604346" cy="330502"/>
          </a:xfrm>
          <a:prstGeom prst="rect">
            <a:avLst/>
          </a:prstGeom>
        </p:spPr>
      </p:pic>
      <p:pic>
        <p:nvPicPr>
          <p:cNvPr id="35" name="Picture 34">
            <a:extLst>
              <a:ext uri="{FF2B5EF4-FFF2-40B4-BE49-F238E27FC236}">
                <a16:creationId xmlns:a16="http://schemas.microsoft.com/office/drawing/2014/main" id="{BCE167AF-F324-1CFE-71E4-B3A035115D83}"/>
              </a:ext>
            </a:extLst>
          </p:cNvPr>
          <p:cNvPicPr>
            <a:picLocks noChangeAspect="1"/>
          </p:cNvPicPr>
          <p:nvPr/>
        </p:nvPicPr>
        <p:blipFill>
          <a:blip r:embed="rId8"/>
          <a:stretch>
            <a:fillRect/>
          </a:stretch>
        </p:blipFill>
        <p:spPr>
          <a:xfrm>
            <a:off x="6357661" y="4263635"/>
            <a:ext cx="604346" cy="330502"/>
          </a:xfrm>
          <a:prstGeom prst="rect">
            <a:avLst/>
          </a:prstGeom>
        </p:spPr>
      </p:pic>
    </p:spTree>
    <p:extLst>
      <p:ext uri="{BB962C8B-B14F-4D97-AF65-F5344CB8AC3E}">
        <p14:creationId xmlns:p14="http://schemas.microsoft.com/office/powerpoint/2010/main" val="22631088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par>
                                <p:cTn id="8" presetID="22" presetClass="entr" presetSubtype="8"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left)">
                                      <p:cBhvr>
                                        <p:cTn id="10" dur="500"/>
                                        <p:tgtEl>
                                          <p:spTgt spid="34"/>
                                        </p:tgtEl>
                                      </p:cBhvr>
                                    </p:animEffect>
                                  </p:childTnLst>
                                </p:cTn>
                              </p:par>
                              <p:par>
                                <p:cTn id="11" presetID="22" presetClass="entr" presetSubtype="8"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left)">
                                      <p:cBhvr>
                                        <p:cTn id="1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4">
            <a:extLst>
              <a:ext uri="{FF2B5EF4-FFF2-40B4-BE49-F238E27FC236}">
                <a16:creationId xmlns:a16="http://schemas.microsoft.com/office/drawing/2014/main" id="{ABDE6F31-155B-5F08-9A07-AD031BF8B111}"/>
              </a:ext>
            </a:extLst>
          </p:cNvPr>
          <p:cNvSpPr txBox="1"/>
          <p:nvPr/>
        </p:nvSpPr>
        <p:spPr>
          <a:xfrm>
            <a:off x="7079373" y="8191233"/>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5" name="!!Line3">
            <a:extLst>
              <a:ext uri="{FF2B5EF4-FFF2-40B4-BE49-F238E27FC236}">
                <a16:creationId xmlns:a16="http://schemas.microsoft.com/office/drawing/2014/main" id="{8C59D883-0253-EFF4-8539-C21AA21DFE6F}"/>
              </a:ext>
            </a:extLst>
          </p:cNvPr>
          <p:cNvSpPr txBox="1"/>
          <p:nvPr/>
        </p:nvSpPr>
        <p:spPr>
          <a:xfrm>
            <a:off x="7079373" y="7608650"/>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8" name="!!Line2">
            <a:extLst>
              <a:ext uri="{FF2B5EF4-FFF2-40B4-BE49-F238E27FC236}">
                <a16:creationId xmlns:a16="http://schemas.microsoft.com/office/drawing/2014/main" id="{EC22DAFC-8A8A-5D89-99CF-0025A740E5D0}"/>
              </a:ext>
            </a:extLst>
          </p:cNvPr>
          <p:cNvSpPr txBox="1"/>
          <p:nvPr/>
        </p:nvSpPr>
        <p:spPr>
          <a:xfrm>
            <a:off x="7079374" y="7055061"/>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10" name="!!Line1">
            <a:extLst>
              <a:ext uri="{FF2B5EF4-FFF2-40B4-BE49-F238E27FC236}">
                <a16:creationId xmlns:a16="http://schemas.microsoft.com/office/drawing/2014/main" id="{77D19F59-E7D9-719D-FFB2-D5AAC8E59386}"/>
              </a:ext>
            </a:extLst>
          </p:cNvPr>
          <p:cNvSpPr txBox="1"/>
          <p:nvPr/>
        </p:nvSpPr>
        <p:spPr>
          <a:xfrm>
            <a:off x="7079374" y="2510076"/>
            <a:ext cx="2723823"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My company’s results</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ray bg">
            <a:extLst>
              <a:ext uri="{FF2B5EF4-FFF2-40B4-BE49-F238E27FC236}">
                <a16:creationId xmlns:a16="http://schemas.microsoft.com/office/drawing/2014/main" id="{E69EE550-A594-A27B-0511-ED404332CA0A}"/>
              </a:ext>
            </a:extLst>
          </p:cNvPr>
          <p:cNvSpPr/>
          <p:nvPr/>
        </p:nvSpPr>
        <p:spPr>
          <a:xfrm>
            <a:off x="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Lady face down">
            <a:extLst>
              <a:ext uri="{FF2B5EF4-FFF2-40B4-BE49-F238E27FC236}">
                <a16:creationId xmlns:a16="http://schemas.microsoft.com/office/drawing/2014/main" id="{F1259443-B7CA-F34A-7B6B-C6EBFA17C2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3" name="!!Blue plug">
            <a:extLst>
              <a:ext uri="{FF2B5EF4-FFF2-40B4-BE49-F238E27FC236}">
                <a16:creationId xmlns:a16="http://schemas.microsoft.com/office/drawing/2014/main" id="{E0B4BAFD-17B8-A666-037E-2572490E6B49}"/>
              </a:ext>
            </a:extLst>
          </p:cNvPr>
          <p:cNvPicPr>
            <a:picLocks noChangeAspect="1"/>
          </p:cNvPicPr>
          <p:nvPr/>
        </p:nvPicPr>
        <p:blipFill>
          <a:blip r:embed="rId4"/>
          <a:stretch>
            <a:fillRect/>
          </a:stretch>
        </p:blipFill>
        <p:spPr>
          <a:xfrm>
            <a:off x="-2567542" y="-2094089"/>
            <a:ext cx="8686663" cy="8952089"/>
          </a:xfrm>
          <a:prstGeom prst="rect">
            <a:avLst/>
          </a:prstGeom>
        </p:spPr>
      </p:pic>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31" name="Picture 30">
            <a:extLst>
              <a:ext uri="{FF2B5EF4-FFF2-40B4-BE49-F238E27FC236}">
                <a16:creationId xmlns:a16="http://schemas.microsoft.com/office/drawing/2014/main" id="{F774B3BF-0ADE-741D-C03D-7B891815757B}"/>
              </a:ext>
            </a:extLst>
          </p:cNvPr>
          <p:cNvPicPr>
            <a:picLocks noChangeAspect="1"/>
          </p:cNvPicPr>
          <p:nvPr/>
        </p:nvPicPr>
        <p:blipFill>
          <a:blip r:embed="rId6"/>
          <a:stretch>
            <a:fillRect/>
          </a:stretch>
        </p:blipFill>
        <p:spPr>
          <a:xfrm>
            <a:off x="6357661" y="7055061"/>
            <a:ext cx="604346" cy="330502"/>
          </a:xfrm>
          <a:prstGeom prst="rect">
            <a:avLst/>
          </a:prstGeom>
        </p:spPr>
      </p:pic>
      <p:pic>
        <p:nvPicPr>
          <p:cNvPr id="34" name="Picture 33">
            <a:extLst>
              <a:ext uri="{FF2B5EF4-FFF2-40B4-BE49-F238E27FC236}">
                <a16:creationId xmlns:a16="http://schemas.microsoft.com/office/drawing/2014/main" id="{61E32506-8F68-1C87-1B8A-DAE45AEEBC1C}"/>
              </a:ext>
            </a:extLst>
          </p:cNvPr>
          <p:cNvPicPr>
            <a:picLocks noChangeAspect="1"/>
          </p:cNvPicPr>
          <p:nvPr/>
        </p:nvPicPr>
        <p:blipFill>
          <a:blip r:embed="rId6"/>
          <a:stretch>
            <a:fillRect/>
          </a:stretch>
        </p:blipFill>
        <p:spPr>
          <a:xfrm>
            <a:off x="6357661" y="7643454"/>
            <a:ext cx="604346" cy="330502"/>
          </a:xfrm>
          <a:prstGeom prst="rect">
            <a:avLst/>
          </a:prstGeom>
        </p:spPr>
      </p:pic>
      <p:pic>
        <p:nvPicPr>
          <p:cNvPr id="35" name="Picture 34">
            <a:extLst>
              <a:ext uri="{FF2B5EF4-FFF2-40B4-BE49-F238E27FC236}">
                <a16:creationId xmlns:a16="http://schemas.microsoft.com/office/drawing/2014/main" id="{BCE167AF-F324-1CFE-71E4-B3A035115D83}"/>
              </a:ext>
            </a:extLst>
          </p:cNvPr>
          <p:cNvPicPr>
            <a:picLocks noChangeAspect="1"/>
          </p:cNvPicPr>
          <p:nvPr/>
        </p:nvPicPr>
        <p:blipFill>
          <a:blip r:embed="rId6"/>
          <a:stretch>
            <a:fillRect/>
          </a:stretch>
        </p:blipFill>
        <p:spPr>
          <a:xfrm>
            <a:off x="6357661" y="8226037"/>
            <a:ext cx="604346" cy="330502"/>
          </a:xfrm>
          <a:prstGeom prst="rect">
            <a:avLst/>
          </a:prstGeom>
        </p:spPr>
      </p:pic>
    </p:spTree>
    <p:extLst>
      <p:ext uri="{BB962C8B-B14F-4D97-AF65-F5344CB8AC3E}">
        <p14:creationId xmlns:p14="http://schemas.microsoft.com/office/powerpoint/2010/main" val="6439329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Char"/>
      </p:transition>
    </mc:Choice>
    <mc:Fallback>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st 2">
            <a:extLst>
              <a:ext uri="{FF2B5EF4-FFF2-40B4-BE49-F238E27FC236}">
                <a16:creationId xmlns:a16="http://schemas.microsoft.com/office/drawing/2014/main" id="{DDD44ABD-8BED-B6C8-6367-9571B8A7AF91}"/>
              </a:ext>
            </a:extLst>
          </p:cNvPr>
          <p:cNvSpPr txBox="1"/>
          <p:nvPr/>
        </p:nvSpPr>
        <p:spPr>
          <a:xfrm>
            <a:off x="-42307" y="2943880"/>
            <a:ext cx="6095999" cy="523220"/>
          </a:xfrm>
          <a:prstGeom prst="rect">
            <a:avLst/>
          </a:prstGeom>
          <a:noFill/>
        </p:spPr>
        <p:txBody>
          <a:bodyPr wrap="square" rtlCol="0">
            <a:spAutoFit/>
          </a:bodyPr>
          <a:lstStyle/>
          <a:p>
            <a:pPr marL="514350" indent="-514350">
              <a:buFont typeface="+mj-lt"/>
              <a:buAutoNum type="arabicPeriod" startAt="2"/>
            </a:pPr>
            <a:r>
              <a:rPr lang="en-US" sz="2800" dirty="0">
                <a:solidFill>
                  <a:srgbClr val="2D3E50"/>
                </a:solidFill>
                <a:latin typeface="Roboto Light" panose="02000000000000000000" pitchFamily="2" charset="0"/>
                <a:ea typeface="Roboto Light" panose="02000000000000000000" pitchFamily="2" charset="0"/>
              </a:rPr>
              <a:t>Lowered resistance to illness</a:t>
            </a:r>
          </a:p>
        </p:txBody>
      </p:sp>
      <p:sp>
        <p:nvSpPr>
          <p:cNvPr id="9" name="!!List">
            <a:extLst>
              <a:ext uri="{FF2B5EF4-FFF2-40B4-BE49-F238E27FC236}">
                <a16:creationId xmlns:a16="http://schemas.microsoft.com/office/drawing/2014/main" id="{E88CF3C7-B705-6AC2-41A3-42A7C6E23B4B}"/>
              </a:ext>
            </a:extLst>
          </p:cNvPr>
          <p:cNvSpPr txBox="1"/>
          <p:nvPr/>
        </p:nvSpPr>
        <p:spPr>
          <a:xfrm>
            <a:off x="-42307" y="2284463"/>
            <a:ext cx="6095999" cy="523220"/>
          </a:xfrm>
          <a:prstGeom prst="rect">
            <a:avLst/>
          </a:prstGeom>
          <a:noFill/>
        </p:spPr>
        <p:txBody>
          <a:bodyPr wrap="square" rtlCol="0">
            <a:spAutoFit/>
          </a:bodyPr>
          <a:lstStyle/>
          <a:p>
            <a:pPr marL="514350" indent="-514350">
              <a:buAutoNum type="arabicPeriod"/>
            </a:pPr>
            <a:r>
              <a:rPr lang="en-US" sz="2800" dirty="0">
                <a:solidFill>
                  <a:srgbClr val="2D3E50"/>
                </a:solidFill>
                <a:latin typeface="Roboto Light" panose="02000000000000000000" pitchFamily="2" charset="0"/>
                <a:ea typeface="Roboto Light" panose="02000000000000000000" pitchFamily="2" charset="0"/>
              </a:rPr>
              <a:t>Depleted energy reserves</a:t>
            </a:r>
          </a:p>
        </p:txBody>
      </p:sp>
      <p:sp>
        <p:nvSpPr>
          <p:cNvPr id="7" name="!!Red script 3">
            <a:extLst>
              <a:ext uri="{FF2B5EF4-FFF2-40B4-BE49-F238E27FC236}">
                <a16:creationId xmlns:a16="http://schemas.microsoft.com/office/drawing/2014/main" id="{92E72BFE-14C5-649B-F391-73BA9BBC18F2}"/>
              </a:ext>
            </a:extLst>
          </p:cNvPr>
          <p:cNvSpPr txBox="1"/>
          <p:nvPr/>
        </p:nvSpPr>
        <p:spPr>
          <a:xfrm>
            <a:off x="-14271" y="1546251"/>
            <a:ext cx="6095999" cy="523220"/>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symptoms:</a:t>
            </a:r>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2"/>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5" name="Picture 4">
            <a:extLst>
              <a:ext uri="{FF2B5EF4-FFF2-40B4-BE49-F238E27FC236}">
                <a16:creationId xmlns:a16="http://schemas.microsoft.com/office/drawing/2014/main" id="{E067DD8C-569A-380A-0C26-65399409A21A}"/>
              </a:ext>
            </a:extLst>
          </p:cNvPr>
          <p:cNvPicPr>
            <a:picLocks noChangeAspect="1"/>
          </p:cNvPicPr>
          <p:nvPr/>
        </p:nvPicPr>
        <p:blipFill>
          <a:blip r:embed="rId3"/>
          <a:stretch>
            <a:fillRect/>
          </a:stretch>
        </p:blipFill>
        <p:spPr>
          <a:xfrm>
            <a:off x="12192000" y="6858000"/>
            <a:ext cx="1774439" cy="1245167"/>
          </a:xfrm>
          <a:prstGeom prst="rect">
            <a:avLst/>
          </a:prstGeom>
        </p:spPr>
      </p:pic>
      <p:sp>
        <p:nvSpPr>
          <p:cNvPr id="4" name="!!List 2">
            <a:extLst>
              <a:ext uri="{FF2B5EF4-FFF2-40B4-BE49-F238E27FC236}">
                <a16:creationId xmlns:a16="http://schemas.microsoft.com/office/drawing/2014/main" id="{446BC7C5-80B4-D11C-E371-E5E03B5512F3}"/>
              </a:ext>
            </a:extLst>
          </p:cNvPr>
          <p:cNvSpPr txBox="1"/>
          <p:nvPr/>
        </p:nvSpPr>
        <p:spPr>
          <a:xfrm>
            <a:off x="-11710" y="3603297"/>
            <a:ext cx="6095999" cy="954107"/>
          </a:xfrm>
          <a:prstGeom prst="rect">
            <a:avLst/>
          </a:prstGeom>
          <a:noFill/>
        </p:spPr>
        <p:txBody>
          <a:bodyPr wrap="square" rtlCol="0">
            <a:spAutoFit/>
          </a:bodyPr>
          <a:lstStyle/>
          <a:p>
            <a:pPr marL="514350" indent="-514350">
              <a:buFont typeface="+mj-lt"/>
              <a:buAutoNum type="arabicPeriod" startAt="3"/>
            </a:pPr>
            <a:r>
              <a:rPr lang="en-US" sz="2800" dirty="0">
                <a:solidFill>
                  <a:srgbClr val="2D3E50"/>
                </a:solidFill>
                <a:latin typeface="Roboto Light" panose="02000000000000000000" pitchFamily="2" charset="0"/>
                <a:ea typeface="Roboto Light" panose="02000000000000000000" pitchFamily="2" charset="0"/>
              </a:rPr>
              <a:t>Increased dissatisfaction and pessimism</a:t>
            </a:r>
          </a:p>
        </p:txBody>
      </p:sp>
      <p:pic>
        <p:nvPicPr>
          <p:cNvPr id="2050" name="Picture 2" descr="See the source image">
            <a:extLst>
              <a:ext uri="{FF2B5EF4-FFF2-40B4-BE49-F238E27FC236}">
                <a16:creationId xmlns:a16="http://schemas.microsoft.com/office/drawing/2014/main" id="{1F444CC3-32B5-1B20-111F-223A78936F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2424" y="1633255"/>
            <a:ext cx="4829175" cy="38771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92E26D6-0B1D-7838-C397-F3AE02CFCFE7}"/>
              </a:ext>
            </a:extLst>
          </p:cNvPr>
          <p:cNvPicPr>
            <a:picLocks noChangeAspect="1"/>
          </p:cNvPicPr>
          <p:nvPr/>
        </p:nvPicPr>
        <p:blipFill>
          <a:blip r:embed="rId5"/>
          <a:stretch>
            <a:fillRect/>
          </a:stretch>
        </p:blipFill>
        <p:spPr>
          <a:xfrm>
            <a:off x="5193535" y="6858000"/>
            <a:ext cx="860157" cy="860157"/>
          </a:xfrm>
          <a:prstGeom prst="rect">
            <a:avLst/>
          </a:prstGeom>
        </p:spPr>
      </p:pic>
    </p:spTree>
    <p:extLst>
      <p:ext uri="{BB962C8B-B14F-4D97-AF65-F5344CB8AC3E}">
        <p14:creationId xmlns:p14="http://schemas.microsoft.com/office/powerpoint/2010/main" val="124630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C8BF54-A96C-D55E-24A8-DA6E98029255}"/>
              </a:ext>
            </a:extLst>
          </p:cNvPr>
          <p:cNvPicPr>
            <a:picLocks noChangeAspect="1"/>
          </p:cNvPicPr>
          <p:nvPr/>
        </p:nvPicPr>
        <p:blipFill>
          <a:blip r:embed="rId3"/>
          <a:stretch>
            <a:fillRect/>
          </a:stretch>
        </p:blipFill>
        <p:spPr>
          <a:xfrm>
            <a:off x="388358" y="1436215"/>
            <a:ext cx="11292709" cy="5404042"/>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5"/>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12364200" y="1832968"/>
            <a:ext cx="6095010" cy="1077218"/>
          </a:xfrm>
          <a:prstGeom prst="rect">
            <a:avLst/>
          </a:prstGeom>
          <a:noFill/>
        </p:spPr>
        <p:txBody>
          <a:bodyPr wrap="square" rtlCol="0">
            <a:spAutoFit/>
          </a:bodyPr>
          <a:lstStyle/>
          <a:p>
            <a:pPr algn="ctr"/>
            <a:r>
              <a:rPr lang="en-US" sz="3200" dirty="0">
                <a:solidFill>
                  <a:srgbClr val="FF0000"/>
                </a:solidFill>
                <a:latin typeface="Roboto" panose="02000000000000000000" pitchFamily="2" charset="0"/>
                <a:ea typeface="Roboto" panose="02000000000000000000" pitchFamily="2" charset="0"/>
              </a:rPr>
              <a:t>Employed Americans w/</a:t>
            </a:r>
            <a:br>
              <a:rPr lang="en-US" sz="3200" dirty="0">
                <a:solidFill>
                  <a:srgbClr val="FF0000"/>
                </a:solidFill>
                <a:latin typeface="Roboto" panose="02000000000000000000" pitchFamily="2" charset="0"/>
                <a:ea typeface="Roboto" panose="02000000000000000000" pitchFamily="2" charset="0"/>
              </a:rPr>
            </a:br>
            <a:r>
              <a:rPr lang="en-US" sz="3200" b="1" dirty="0">
                <a:solidFill>
                  <a:srgbClr val="FF0000"/>
                </a:solidFill>
                <a:latin typeface="Roboto" panose="02000000000000000000" pitchFamily="2" charset="0"/>
                <a:ea typeface="Roboto" panose="02000000000000000000" pitchFamily="2" charset="0"/>
              </a:rPr>
              <a:t>no ideas</a:t>
            </a:r>
            <a:r>
              <a:rPr lang="en-US" sz="3200" dirty="0">
                <a:solidFill>
                  <a:srgbClr val="FF0000"/>
                </a:solidFill>
                <a:latin typeface="Roboto" panose="02000000000000000000" pitchFamily="2" charset="0"/>
                <a:ea typeface="Roboto" panose="02000000000000000000" pitchFamily="2" charset="0"/>
              </a:rPr>
              <a:t> for reducing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14006286" y="4333573"/>
            <a:ext cx="2921990" cy="923330"/>
          </a:xfrm>
          <a:prstGeom prst="rect">
            <a:avLst/>
          </a:prstGeom>
          <a:noFill/>
        </p:spPr>
        <p:txBody>
          <a:bodyPr wrap="square" rtlCol="0">
            <a:spAutoFit/>
          </a:bodyPr>
          <a:lstStyle/>
          <a:p>
            <a:pPr algn="ctr"/>
            <a:r>
              <a:rPr lang="en-US" sz="5400" dirty="0">
                <a:solidFill>
                  <a:srgbClr val="FF0000"/>
                </a:solidFill>
                <a:latin typeface="Roboto Black" panose="02000000000000000000" pitchFamily="2" charset="0"/>
                <a:ea typeface="Roboto Black" panose="02000000000000000000" pitchFamily="2" charset="0"/>
              </a:rPr>
              <a:t>1 in 10</a:t>
            </a:r>
          </a:p>
        </p:txBody>
      </p:sp>
      <p:sp>
        <p:nvSpPr>
          <p:cNvPr id="5" name="!!Red text BG 2">
            <a:extLst>
              <a:ext uri="{FF2B5EF4-FFF2-40B4-BE49-F238E27FC236}">
                <a16:creationId xmlns:a16="http://schemas.microsoft.com/office/drawing/2014/main" id="{360D259B-082A-006A-364E-2CB8EC5CCA46}"/>
              </a:ext>
            </a:extLst>
          </p:cNvPr>
          <p:cNvSpPr/>
          <p:nvPr/>
        </p:nvSpPr>
        <p:spPr>
          <a:xfrm>
            <a:off x="3091162" y="1996516"/>
            <a:ext cx="2090438" cy="753704"/>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d text 2">
            <a:extLst>
              <a:ext uri="{FF2B5EF4-FFF2-40B4-BE49-F238E27FC236}">
                <a16:creationId xmlns:a16="http://schemas.microsoft.com/office/drawing/2014/main" id="{D4219037-9976-1209-6357-81E3FA55DF6C}"/>
              </a:ext>
            </a:extLst>
          </p:cNvPr>
          <p:cNvSpPr txBox="1"/>
          <p:nvPr/>
        </p:nvSpPr>
        <p:spPr>
          <a:xfrm>
            <a:off x="1672581" y="215244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2020</a:t>
            </a:r>
          </a:p>
        </p:txBody>
      </p:sp>
      <p:cxnSp>
        <p:nvCxnSpPr>
          <p:cNvPr id="8" name="Line 1">
            <a:extLst>
              <a:ext uri="{FF2B5EF4-FFF2-40B4-BE49-F238E27FC236}">
                <a16:creationId xmlns:a16="http://schemas.microsoft.com/office/drawing/2014/main" id="{E3EB642B-F826-A2C0-8339-51A321A6DFEB}"/>
              </a:ext>
            </a:extLst>
          </p:cNvPr>
          <p:cNvCxnSpPr>
            <a:cxnSpLocks/>
          </p:cNvCxnSpPr>
          <p:nvPr/>
        </p:nvCxnSpPr>
        <p:spPr>
          <a:xfrm flipH="1">
            <a:off x="2304075" y="2681598"/>
            <a:ext cx="921725" cy="1330078"/>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733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1000"/>
                            </p:stCondLst>
                            <p:childTnLst>
                              <p:par>
                                <p:cTn id="16" presetID="1" presetClass="exit"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hidden"/>
                                      </p:to>
                                    </p:set>
                                  </p:childTnLst>
                                </p:cTn>
                              </p:par>
                              <p:par>
                                <p:cTn id="18" presetID="1" presetClass="exit"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5" grpId="0" animBg="1"/>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14466</TotalTime>
  <Words>12071</Words>
  <Application>Microsoft Office PowerPoint</Application>
  <PresentationFormat>Widescreen</PresentationFormat>
  <Paragraphs>1459</Paragraphs>
  <Slides>100</Slides>
  <Notes>98</Notes>
  <HiddenSlides>4</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100</vt:i4>
      </vt:variant>
    </vt:vector>
  </HeadingPairs>
  <TitlesOfParts>
    <vt:vector size="109" baseType="lpstr">
      <vt:lpstr>Arial</vt:lpstr>
      <vt:lpstr>Calibri</vt:lpstr>
      <vt:lpstr>Calibri Light</vt:lpstr>
      <vt:lpstr>Roboto</vt:lpstr>
      <vt:lpstr>Roboto Black</vt:lpstr>
      <vt:lpstr>Roboto Light</vt:lpstr>
      <vt:lpstr>Roboto Thin</vt:lpstr>
      <vt:lpstr>Segoe Print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Seth Petry-Johnson</dc:creator>
  <cp:lastModifiedBy>Seth Petry-Johnson</cp:lastModifiedBy>
  <cp:revision>6</cp:revision>
  <dcterms:created xsi:type="dcterms:W3CDTF">2022-12-07T14:28:07Z</dcterms:created>
  <dcterms:modified xsi:type="dcterms:W3CDTF">2022-12-31T00:31:57Z</dcterms:modified>
</cp:coreProperties>
</file>